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29"/>
  </p:notesMasterIdLst>
  <p:handoutMasterIdLst>
    <p:handoutMasterId r:id="rId30"/>
  </p:handoutMasterIdLst>
  <p:sldIdLst>
    <p:sldId id="276" r:id="rId2"/>
    <p:sldId id="298" r:id="rId3"/>
    <p:sldId id="348" r:id="rId4"/>
    <p:sldId id="295" r:id="rId5"/>
    <p:sldId id="278" r:id="rId6"/>
    <p:sldId id="330" r:id="rId7"/>
    <p:sldId id="265" r:id="rId8"/>
    <p:sldId id="331" r:id="rId9"/>
    <p:sldId id="332" r:id="rId10"/>
    <p:sldId id="336" r:id="rId11"/>
    <p:sldId id="333" r:id="rId12"/>
    <p:sldId id="338" r:id="rId13"/>
    <p:sldId id="334" r:id="rId14"/>
    <p:sldId id="337" r:id="rId15"/>
    <p:sldId id="335" r:id="rId16"/>
    <p:sldId id="339" r:id="rId17"/>
    <p:sldId id="340" r:id="rId18"/>
    <p:sldId id="341" r:id="rId19"/>
    <p:sldId id="342" r:id="rId20"/>
    <p:sldId id="344" r:id="rId21"/>
    <p:sldId id="345" r:id="rId22"/>
    <p:sldId id="346" r:id="rId23"/>
    <p:sldId id="324" r:id="rId24"/>
    <p:sldId id="327" r:id="rId25"/>
    <p:sldId id="323" r:id="rId26"/>
    <p:sldId id="347" r:id="rId27"/>
    <p:sldId id="289" r:id="rId28"/>
  </p:sldIdLst>
  <p:sldSz cx="9144000" cy="6858000" type="screen4x3"/>
  <p:notesSz cx="6950075" cy="9236075"/>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57" autoAdjust="0"/>
    <p:restoredTop sz="81250" autoAdjust="0"/>
  </p:normalViewPr>
  <p:slideViewPr>
    <p:cSldViewPr>
      <p:cViewPr varScale="1">
        <p:scale>
          <a:sx n="93" d="100"/>
          <a:sy n="93" d="100"/>
        </p:scale>
        <p:origin x="1926" y="96"/>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slide" Target="slides/slide23.xml"/><Relationship Id="rId1" Type="http://schemas.openxmlformats.org/officeDocument/2006/relationships/slide" Target="slides/slide7.xml"/><Relationship Id="rId4" Type="http://schemas.openxmlformats.org/officeDocument/2006/relationships/slide" Target="slides/slide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11488" cy="46196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26627" name="Rectangle 3"/>
          <p:cNvSpPr>
            <a:spLocks noGrp="1" noChangeArrowheads="1"/>
          </p:cNvSpPr>
          <p:nvPr>
            <p:ph type="dt" sz="quarter" idx="1"/>
          </p:nvPr>
        </p:nvSpPr>
        <p:spPr bwMode="auto">
          <a:xfrm>
            <a:off x="3938588" y="0"/>
            <a:ext cx="3011487" cy="46196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atin typeface="Times New Roman" pitchFamily="18" charset="0"/>
              </a:defRPr>
            </a:lvl1pPr>
          </a:lstStyle>
          <a:p>
            <a:pPr>
              <a:defRPr/>
            </a:pPr>
            <a:endParaRPr lang="en-US" dirty="0"/>
          </a:p>
        </p:txBody>
      </p:sp>
      <p:sp>
        <p:nvSpPr>
          <p:cNvPr id="26628" name="Rectangle 4"/>
          <p:cNvSpPr>
            <a:spLocks noGrp="1" noChangeArrowheads="1"/>
          </p:cNvSpPr>
          <p:nvPr>
            <p:ph type="ftr" sz="quarter" idx="2"/>
          </p:nvPr>
        </p:nvSpPr>
        <p:spPr bwMode="auto">
          <a:xfrm>
            <a:off x="0" y="8774113"/>
            <a:ext cx="3011488" cy="461962"/>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26629" name="Rectangle 5"/>
          <p:cNvSpPr>
            <a:spLocks noGrp="1" noChangeArrowheads="1"/>
          </p:cNvSpPr>
          <p:nvPr>
            <p:ph type="sldNum" sz="quarter" idx="3"/>
          </p:nvPr>
        </p:nvSpPr>
        <p:spPr bwMode="auto">
          <a:xfrm>
            <a:off x="3938588" y="8774113"/>
            <a:ext cx="3011487" cy="461962"/>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atin typeface="Times New Roman" pitchFamily="18" charset="0"/>
              </a:defRPr>
            </a:lvl1pPr>
          </a:lstStyle>
          <a:p>
            <a:pPr>
              <a:defRPr/>
            </a:pPr>
            <a:fld id="{92739CD6-2F68-47FD-9CF8-605B1C752FB8}"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011488" cy="46196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64515" name="Rectangle 3"/>
          <p:cNvSpPr>
            <a:spLocks noGrp="1" noChangeArrowheads="1"/>
          </p:cNvSpPr>
          <p:nvPr>
            <p:ph type="dt" idx="1"/>
          </p:nvPr>
        </p:nvSpPr>
        <p:spPr bwMode="auto">
          <a:xfrm>
            <a:off x="3937000" y="0"/>
            <a:ext cx="3011488" cy="461963"/>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00">
                <a:latin typeface="Times New Roman" pitchFamily="18" charset="0"/>
              </a:defRPr>
            </a:lvl1pPr>
          </a:lstStyle>
          <a:p>
            <a:pPr>
              <a:defRPr/>
            </a:pPr>
            <a:endParaRPr lang="en-US" dirty="0"/>
          </a:p>
        </p:txBody>
      </p:sp>
      <p:sp>
        <p:nvSpPr>
          <p:cNvPr id="21508" name="Rectangle 4"/>
          <p:cNvSpPr>
            <a:spLocks noGrp="1" noRot="1" noChangeAspect="1" noChangeArrowheads="1" noTextEdit="1"/>
          </p:cNvSpPr>
          <p:nvPr>
            <p:ph type="sldImg" idx="2"/>
          </p:nvPr>
        </p:nvSpPr>
        <p:spPr bwMode="auto">
          <a:xfrm>
            <a:off x="1166813" y="692150"/>
            <a:ext cx="4618037" cy="3463925"/>
          </a:xfrm>
          <a:prstGeom prst="rect">
            <a:avLst/>
          </a:prstGeom>
          <a:noFill/>
          <a:ln w="9525">
            <a:solidFill>
              <a:srgbClr val="000000"/>
            </a:solidFill>
            <a:miter lim="800000"/>
            <a:headEnd/>
            <a:tailEnd/>
          </a:ln>
        </p:spPr>
      </p:sp>
      <p:sp>
        <p:nvSpPr>
          <p:cNvPr id="64517" name="Rectangle 5"/>
          <p:cNvSpPr>
            <a:spLocks noGrp="1" noChangeArrowheads="1"/>
          </p:cNvSpPr>
          <p:nvPr>
            <p:ph type="body" sz="quarter" idx="3"/>
          </p:nvPr>
        </p:nvSpPr>
        <p:spPr bwMode="auto">
          <a:xfrm>
            <a:off x="695325" y="4387850"/>
            <a:ext cx="5559425" cy="4156075"/>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4518" name="Rectangle 6"/>
          <p:cNvSpPr>
            <a:spLocks noGrp="1" noChangeArrowheads="1"/>
          </p:cNvSpPr>
          <p:nvPr>
            <p:ph type="ftr" sz="quarter" idx="4"/>
          </p:nvPr>
        </p:nvSpPr>
        <p:spPr bwMode="auto">
          <a:xfrm>
            <a:off x="0" y="8772525"/>
            <a:ext cx="3011488" cy="46196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defRPr sz="1200">
                <a:latin typeface="Times New Roman" pitchFamily="18" charset="0"/>
              </a:defRPr>
            </a:lvl1pPr>
          </a:lstStyle>
          <a:p>
            <a:pPr>
              <a:defRPr/>
            </a:pPr>
            <a:endParaRPr lang="en-US" dirty="0"/>
          </a:p>
        </p:txBody>
      </p:sp>
      <p:sp>
        <p:nvSpPr>
          <p:cNvPr id="64519" name="Rectangle 7"/>
          <p:cNvSpPr>
            <a:spLocks noGrp="1" noChangeArrowheads="1"/>
          </p:cNvSpPr>
          <p:nvPr>
            <p:ph type="sldNum" sz="quarter" idx="5"/>
          </p:nvPr>
        </p:nvSpPr>
        <p:spPr bwMode="auto">
          <a:xfrm>
            <a:off x="3937000" y="8772525"/>
            <a:ext cx="3011488" cy="461963"/>
          </a:xfrm>
          <a:prstGeom prst="rect">
            <a:avLst/>
          </a:prstGeom>
          <a:noFill/>
          <a:ln w="9525">
            <a:noFill/>
            <a:miter lim="800000"/>
            <a:headEnd/>
            <a:tailEnd/>
          </a:ln>
          <a:effectLst/>
        </p:spPr>
        <p:txBody>
          <a:bodyPr vert="horz" wrap="square" lIns="91430" tIns="45714" rIns="91430" bIns="45714" numCol="1" anchor="b" anchorCtr="0" compatLnSpc="1">
            <a:prstTxWarp prst="textNoShape">
              <a:avLst/>
            </a:prstTxWarp>
          </a:bodyPr>
          <a:lstStyle>
            <a:lvl1pPr algn="r">
              <a:defRPr sz="1200">
                <a:latin typeface="Times New Roman" pitchFamily="18" charset="0"/>
              </a:defRPr>
            </a:lvl1pPr>
          </a:lstStyle>
          <a:p>
            <a:pPr>
              <a:defRPr/>
            </a:pPr>
            <a:fld id="{2D7A93A0-0823-4ADA-BB3F-8A1164B2651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4A83EE9B-5EB0-48EA-96C5-65AFA2425A2C}" type="slidenum">
              <a:rPr lang="en-US" smtClean="0"/>
              <a:pPr/>
              <a:t>1</a:t>
            </a:fld>
            <a:endParaRPr lang="en-US" dirty="0"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91E39F5-A5B3-4E75-B1A7-8767BE6BFCF3}" type="slidenum">
              <a:rPr lang="en-US" smtClean="0"/>
              <a:pPr/>
              <a:t>5</a:t>
            </a:fld>
            <a:endParaRPr lang="en-US" dirty="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4E62B98-C0F0-4317-B9C1-8C2F474E4135}" type="slidenum">
              <a:rPr lang="en-US" smtClean="0"/>
              <a:pPr/>
              <a:t>7</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4E62B98-C0F0-4317-B9C1-8C2F474E4135}" type="slidenum">
              <a:rPr lang="en-US" smtClean="0"/>
              <a:pPr/>
              <a:t>23</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1672973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4E62B98-C0F0-4317-B9C1-8C2F474E4135}" type="slidenum">
              <a:rPr lang="en-US" smtClean="0"/>
              <a:pPr/>
              <a:t>24</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665458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4E62B98-C0F0-4317-B9C1-8C2F474E4135}" type="slidenum">
              <a:rPr lang="en-US" smtClean="0"/>
              <a:pPr/>
              <a:t>25</a:t>
            </a:fld>
            <a:endParaRPr lang="en-US" dirty="0"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extLst>
      <p:ext uri="{BB962C8B-B14F-4D97-AF65-F5344CB8AC3E}">
        <p14:creationId xmlns:p14="http://schemas.microsoft.com/office/powerpoint/2010/main" val="36872462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FEF1ACF4-0F9E-4373-ACA6-B49029ED8385}" type="slidenum">
              <a:rPr lang="en-US" smtClean="0"/>
              <a:pPr/>
              <a:t>27</a:t>
            </a:fld>
            <a:endParaRPr lang="en-US"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en-US" dirty="0"/>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en-US" dirty="0"/>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en-US" dirty="0"/>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en-US" dirty="0"/>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en-US" dirty="0"/>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en-US" dirty="0"/>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dirty="0"/>
            </a:p>
          </p:txBody>
        </p:sp>
      </p:grpSp>
      <p:sp>
        <p:nvSpPr>
          <p:cNvPr id="44044" name="Rectangle 12"/>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44045"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fld id="{A35DDCDA-DCBC-4C2E-A43D-0635893F062D}" type="datetime1">
              <a:rPr lang="en-US"/>
              <a:pPr>
                <a:defRPr/>
              </a:pPr>
              <a:t>4/3/2019</a:t>
            </a:fld>
            <a:endParaRPr lang="en-US" dirty="0"/>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n-US" dirty="0"/>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5DE3F625-FBF3-401D-9320-2D3AD4251C4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fld id="{51E32AE0-7C04-4D95-B2AF-352A6A2EA04D}" type="datetime1">
              <a:rPr lang="en-US"/>
              <a:pPr>
                <a:defRPr/>
              </a:pPr>
              <a:t>4/3/2019</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8420DF7E-9EEE-43EE-A160-A5A41A2DF0B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fld id="{3B3E3CD8-F0A9-498E-9FF3-0C36CD00D544}" type="datetime1">
              <a:rPr lang="en-US"/>
              <a:pPr>
                <a:defRPr/>
              </a:pPr>
              <a:t>4/3/2019</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07476802-F489-481D-A4A7-3ECAAC1EA7E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fld id="{EBE15E6E-47E5-494F-988F-A9AD4E01BDF6}" type="datetime1">
              <a:rPr lang="en-US"/>
              <a:pPr>
                <a:defRPr/>
              </a:pPr>
              <a:t>4/3/2019</a:t>
            </a:fld>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93C3C7A4-6ED4-4B1E-A502-A509141CCDB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fld id="{5696D6C6-052E-4AEB-A8E3-D13204A902EE}" type="datetime1">
              <a:rPr lang="en-US"/>
              <a:pPr>
                <a:defRPr/>
              </a:pPr>
              <a:t>4/3/2019</a:t>
            </a:fld>
            <a:endParaRPr lang="en-US" dirty="0"/>
          </a:p>
        </p:txBody>
      </p:sp>
      <p:sp>
        <p:nvSpPr>
          <p:cNvPr id="8"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13"/>
          <p:cNvSpPr>
            <a:spLocks noGrp="1" noChangeArrowheads="1"/>
          </p:cNvSpPr>
          <p:nvPr>
            <p:ph type="sldNum" sz="quarter" idx="12"/>
          </p:nvPr>
        </p:nvSpPr>
        <p:spPr>
          <a:ln/>
        </p:spPr>
        <p:txBody>
          <a:bodyPr/>
          <a:lstStyle>
            <a:lvl1pPr>
              <a:defRPr/>
            </a:lvl1pPr>
          </a:lstStyle>
          <a:p>
            <a:pPr>
              <a:defRPr/>
            </a:pPr>
            <a:fld id="{57EED89C-5D1E-453C-A269-52292341D76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fld id="{C5888139-7E69-4F18-8C0B-3DC6C7C3DECE}" type="datetime1">
              <a:rPr lang="en-US"/>
              <a:pPr>
                <a:defRPr/>
              </a:pPr>
              <a:t>4/3/2019</a:t>
            </a:fld>
            <a:endParaRPr lang="en-US" dirty="0"/>
          </a:p>
        </p:txBody>
      </p:sp>
      <p:sp>
        <p:nvSpPr>
          <p:cNvPr id="4"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3"/>
          <p:cNvSpPr>
            <a:spLocks noGrp="1" noChangeArrowheads="1"/>
          </p:cNvSpPr>
          <p:nvPr>
            <p:ph type="sldNum" sz="quarter" idx="12"/>
          </p:nvPr>
        </p:nvSpPr>
        <p:spPr>
          <a:ln/>
        </p:spPr>
        <p:txBody>
          <a:bodyPr/>
          <a:lstStyle>
            <a:lvl1pPr>
              <a:defRPr/>
            </a:lvl1pPr>
          </a:lstStyle>
          <a:p>
            <a:pPr>
              <a:defRPr/>
            </a:pPr>
            <a:fld id="{BEF96D07-F8E4-4B7E-A984-27A1E4A79AB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fld id="{C3C1BA08-5749-4324-9760-B6CE39D0F6B3}" type="datetime1">
              <a:rPr lang="en-US"/>
              <a:pPr>
                <a:defRPr/>
              </a:pPr>
              <a:t>4/3/2019</a:t>
            </a:fld>
            <a:endParaRPr lang="en-US" dirty="0"/>
          </a:p>
        </p:txBody>
      </p:sp>
      <p:sp>
        <p:nvSpPr>
          <p:cNvPr id="3"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3"/>
          <p:cNvSpPr>
            <a:spLocks noGrp="1" noChangeArrowheads="1"/>
          </p:cNvSpPr>
          <p:nvPr>
            <p:ph type="sldNum" sz="quarter" idx="12"/>
          </p:nvPr>
        </p:nvSpPr>
        <p:spPr>
          <a:ln/>
        </p:spPr>
        <p:txBody>
          <a:bodyPr/>
          <a:lstStyle>
            <a:lvl1pPr>
              <a:defRPr/>
            </a:lvl1pPr>
          </a:lstStyle>
          <a:p>
            <a:pPr>
              <a:defRPr/>
            </a:pPr>
            <a:fld id="{9621A2D6-412F-49BF-B113-4834E530047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3F4A6381-DF51-4321-ACDC-8EC70D37F650}" type="datetime1">
              <a:rPr lang="en-US"/>
              <a:pPr>
                <a:defRPr/>
              </a:pPr>
              <a:t>4/3/2019</a:t>
            </a:fld>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CDEE8CDC-0E8A-49A6-91F2-B0C5D6FFFAE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fld id="{4C248340-9C5E-478A-8A3C-D62122D1768D}" type="datetime1">
              <a:rPr lang="en-US"/>
              <a:pPr>
                <a:defRPr/>
              </a:pPr>
              <a:t>4/3/2019</a:t>
            </a:fld>
            <a:endParaRPr lang="en-US" dirty="0"/>
          </a:p>
        </p:txBody>
      </p:sp>
      <p:sp>
        <p:nvSpPr>
          <p:cNvPr id="6"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3"/>
          <p:cNvSpPr>
            <a:spLocks noGrp="1" noChangeArrowheads="1"/>
          </p:cNvSpPr>
          <p:nvPr>
            <p:ph type="sldNum" sz="quarter" idx="12"/>
          </p:nvPr>
        </p:nvSpPr>
        <p:spPr>
          <a:ln/>
        </p:spPr>
        <p:txBody>
          <a:bodyPr/>
          <a:lstStyle>
            <a:lvl1pPr>
              <a:defRPr/>
            </a:lvl1pPr>
          </a:lstStyle>
          <a:p>
            <a:pPr>
              <a:defRPr/>
            </a:pPr>
            <a:fld id="{67CDA804-37C7-4DED-AB3F-B240A0CD887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fld id="{B2F62B00-3F7B-4311-A425-C9E0B096428F}" type="datetime1">
              <a:rPr lang="en-US"/>
              <a:pPr>
                <a:defRPr/>
              </a:pPr>
              <a:t>4/3/2019</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E0909FC1-7EE5-4166-8260-A4D1823C9681}"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fld id="{B5324247-60D5-4657-A0C7-0F193D5462F8}" type="datetime1">
              <a:rPr lang="en-US"/>
              <a:pPr>
                <a:defRPr/>
              </a:pPr>
              <a:t>4/3/2019</a:t>
            </a:fld>
            <a:endParaRPr lang="en-US" dirty="0"/>
          </a:p>
        </p:txBody>
      </p:sp>
      <p:sp>
        <p:nvSpPr>
          <p:cNvPr id="5" name="Rectangle 12"/>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13"/>
          <p:cNvSpPr>
            <a:spLocks noGrp="1" noChangeArrowheads="1"/>
          </p:cNvSpPr>
          <p:nvPr>
            <p:ph type="sldNum" sz="quarter" idx="12"/>
          </p:nvPr>
        </p:nvSpPr>
        <p:spPr>
          <a:ln/>
        </p:spPr>
        <p:txBody>
          <a:bodyPr/>
          <a:lstStyle>
            <a:lvl1pPr>
              <a:defRPr/>
            </a:lvl1pPr>
          </a:lstStyle>
          <a:p>
            <a:pPr>
              <a:defRPr/>
            </a:pPr>
            <a:fld id="{6489B8FB-C1C6-4D16-9335-11E78E05B9B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010"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defRPr/>
            </a:pPr>
            <a:endParaRPr kumimoji="1" lang="en-US" dirty="0"/>
          </a:p>
        </p:txBody>
      </p:sp>
      <p:sp>
        <p:nvSpPr>
          <p:cNvPr id="43011"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dirty="0"/>
          </a:p>
        </p:txBody>
      </p:sp>
      <p:sp>
        <p:nvSpPr>
          <p:cNvPr id="43012"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defRPr/>
            </a:pPr>
            <a:endParaRPr kumimoji="1" lang="en-US" dirty="0"/>
          </a:p>
        </p:txBody>
      </p:sp>
      <p:sp>
        <p:nvSpPr>
          <p:cNvPr id="43013"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dirty="0"/>
          </a:p>
        </p:txBody>
      </p:sp>
      <p:sp>
        <p:nvSpPr>
          <p:cNvPr id="43014"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dirty="0"/>
          </a:p>
        </p:txBody>
      </p:sp>
      <p:sp>
        <p:nvSpPr>
          <p:cNvPr id="43015"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defRPr/>
            </a:pPr>
            <a:endParaRPr kumimoji="1" lang="en-US" dirty="0"/>
          </a:p>
        </p:txBody>
      </p:sp>
      <p:sp>
        <p:nvSpPr>
          <p:cNvPr id="43016"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defRPr/>
            </a:pPr>
            <a:endParaRPr kumimoji="1" lang="en-US" dirty="0"/>
          </a:p>
        </p:txBody>
      </p:sp>
      <p:sp>
        <p:nvSpPr>
          <p:cNvPr id="1033" name="Rectangle 9"/>
          <p:cNvSpPr>
            <a:spLocks noGrp="1" noChangeArrowheads="1"/>
          </p:cNvSpPr>
          <p:nvPr>
            <p:ph type="title"/>
          </p:nvPr>
        </p:nvSpPr>
        <p:spPr bwMode="auto">
          <a:xfrm>
            <a:off x="1150938" y="617538"/>
            <a:ext cx="779303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3019"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pPr>
              <a:defRPr/>
            </a:pPr>
            <a:fld id="{07CC956A-8A27-4E7D-97A8-4D035A23C680}" type="datetime1">
              <a:rPr lang="en-US"/>
              <a:pPr>
                <a:defRPr/>
              </a:pPr>
              <a:t>4/3/2019</a:t>
            </a:fld>
            <a:endParaRPr lang="en-US" dirty="0"/>
          </a:p>
        </p:txBody>
      </p:sp>
      <p:sp>
        <p:nvSpPr>
          <p:cNvPr id="43020"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pPr>
              <a:defRPr/>
            </a:pPr>
            <a:endParaRPr lang="en-US" dirty="0"/>
          </a:p>
        </p:txBody>
      </p:sp>
      <p:sp>
        <p:nvSpPr>
          <p:cNvPr id="43021"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pPr>
              <a:defRPr/>
            </a:pPr>
            <a:fld id="{B13D9038-6E85-4309-B597-D45B12562D0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94"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mailto:orip@syr.edu"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85800" y="228600"/>
            <a:ext cx="7848600" cy="2971800"/>
          </a:xfrm>
          <a:prstGeom prst="rect">
            <a:avLst/>
          </a:prstGeom>
          <a:noFill/>
          <a:ln w="9525">
            <a:noFill/>
            <a:miter lim="800000"/>
            <a:headEnd/>
            <a:tailEnd/>
          </a:ln>
        </p:spPr>
        <p:txBody>
          <a:bodyPr anchor="ctr"/>
          <a:lstStyle/>
          <a:p>
            <a:pPr algn="ctr"/>
            <a:r>
              <a:rPr lang="en-US" sz="4400" b="1" dirty="0" smtClean="0">
                <a:solidFill>
                  <a:schemeClr val="tx2"/>
                </a:solidFill>
                <a:latin typeface="Calibri" panose="020F0502020204030204" pitchFamily="34" charset="0"/>
                <a:cs typeface="Calibri" panose="020F0502020204030204" pitchFamily="34" charset="0"/>
              </a:rPr>
              <a:t>Office of Research Integrity and Protections (ORIP)</a:t>
            </a:r>
            <a:r>
              <a:rPr lang="en-US" sz="2000" b="1" dirty="0">
                <a:solidFill>
                  <a:schemeClr val="tx2"/>
                </a:solidFill>
                <a:latin typeface="Calibri" panose="020F0502020204030204" pitchFamily="34" charset="0"/>
                <a:cs typeface="Calibri" panose="020F0502020204030204" pitchFamily="34" charset="0"/>
              </a:rPr>
              <a:t/>
            </a:r>
            <a:br>
              <a:rPr lang="en-US" sz="2000" b="1" dirty="0">
                <a:solidFill>
                  <a:schemeClr val="tx2"/>
                </a:solidFill>
                <a:latin typeface="Calibri" panose="020F0502020204030204" pitchFamily="34" charset="0"/>
                <a:cs typeface="Calibri" panose="020F0502020204030204" pitchFamily="34" charset="0"/>
              </a:rPr>
            </a:br>
            <a:r>
              <a:rPr lang="en-US" sz="2000" b="1" dirty="0">
                <a:solidFill>
                  <a:schemeClr val="tx2"/>
                </a:solidFill>
                <a:latin typeface="Times New Roman" pitchFamily="18" charset="0"/>
              </a:rPr>
              <a:t/>
            </a:r>
            <a:br>
              <a:rPr lang="en-US" sz="2000" b="1" dirty="0">
                <a:solidFill>
                  <a:schemeClr val="tx2"/>
                </a:solidFill>
                <a:latin typeface="Times New Roman" pitchFamily="18" charset="0"/>
              </a:rPr>
            </a:br>
            <a:r>
              <a:rPr lang="en-US" sz="3200" dirty="0">
                <a:solidFill>
                  <a:srgbClr val="FF0000"/>
                </a:solidFill>
              </a:rPr>
              <a:t>http</a:t>
            </a:r>
            <a:r>
              <a:rPr lang="en-US" sz="3200" dirty="0" smtClean="0">
                <a:solidFill>
                  <a:srgbClr val="FF0000"/>
                </a:solidFill>
              </a:rPr>
              <a:t>://research integrity.syr.edu/</a:t>
            </a:r>
            <a:r>
              <a:rPr lang="en-US" sz="3200" dirty="0">
                <a:solidFill>
                  <a:schemeClr val="tx2"/>
                </a:solidFill>
              </a:rPr>
              <a:t/>
            </a:r>
            <a:br>
              <a:rPr lang="en-US" sz="3200" dirty="0">
                <a:solidFill>
                  <a:schemeClr val="tx2"/>
                </a:solidFill>
              </a:rPr>
            </a:br>
            <a:endParaRPr lang="en-US" sz="3200" dirty="0">
              <a:solidFill>
                <a:schemeClr val="tx2"/>
              </a:solidFill>
            </a:endParaRPr>
          </a:p>
        </p:txBody>
      </p:sp>
      <p:sp>
        <p:nvSpPr>
          <p:cNvPr id="3075" name="Rectangle 3"/>
          <p:cNvSpPr>
            <a:spLocks noChangeArrowheads="1"/>
          </p:cNvSpPr>
          <p:nvPr/>
        </p:nvSpPr>
        <p:spPr bwMode="auto">
          <a:xfrm>
            <a:off x="304800" y="3276600"/>
            <a:ext cx="8534400" cy="2971800"/>
          </a:xfrm>
          <a:prstGeom prst="rect">
            <a:avLst/>
          </a:prstGeom>
          <a:noFill/>
          <a:ln w="9525">
            <a:noFill/>
            <a:miter lim="800000"/>
            <a:headEnd/>
            <a:tailEnd/>
          </a:ln>
        </p:spPr>
        <p:txBody>
          <a:bodyPr/>
          <a:lstStyle/>
          <a:p>
            <a:pPr marL="342900" indent="-342900" algn="ctr">
              <a:spcBef>
                <a:spcPct val="20000"/>
              </a:spcBef>
              <a:buClr>
                <a:schemeClr val="folHlink"/>
              </a:buClr>
              <a:buSzPct val="60000"/>
              <a:buFont typeface="Wingdings" pitchFamily="2" charset="2"/>
              <a:buNone/>
            </a:pPr>
            <a:r>
              <a:rPr lang="en-US" sz="4400" b="1" dirty="0" smtClean="0">
                <a:solidFill>
                  <a:schemeClr val="tx2"/>
                </a:solidFill>
                <a:latin typeface="Calibri" panose="020F0502020204030204" pitchFamily="34" charset="0"/>
                <a:cs typeface="Calibri" panose="020F0502020204030204" pitchFamily="34" charset="0"/>
              </a:rPr>
              <a:t>Key Changes to the Common Rule-</a:t>
            </a:r>
          </a:p>
          <a:p>
            <a:pPr marL="342900" indent="-342900" algn="ctr">
              <a:spcBef>
                <a:spcPct val="20000"/>
              </a:spcBef>
              <a:buClr>
                <a:schemeClr val="folHlink"/>
              </a:buClr>
              <a:buSzPct val="60000"/>
              <a:buFont typeface="Wingdings" pitchFamily="2" charset="2"/>
              <a:buNone/>
            </a:pPr>
            <a:r>
              <a:rPr lang="en-US" sz="4400" b="1" dirty="0" smtClean="0">
                <a:solidFill>
                  <a:schemeClr val="tx2"/>
                </a:solidFill>
                <a:latin typeface="Calibri" panose="020F0502020204030204" pitchFamily="34" charset="0"/>
                <a:cs typeface="Calibri" panose="020F0502020204030204" pitchFamily="34" charset="0"/>
              </a:rPr>
              <a:t>Regulations for the Protection of Human Subjects 45 CFR 46</a:t>
            </a:r>
            <a:endParaRPr lang="en-US" sz="4400" b="1" dirty="0">
              <a:solidFill>
                <a:schemeClr val="tx2"/>
              </a:solidFill>
              <a:latin typeface="Calibri" panose="020F0502020204030204" pitchFamily="34" charset="0"/>
              <a:cs typeface="Calibri" panose="020F0502020204030204" pitchFamily="34" charset="0"/>
            </a:endParaRPr>
          </a:p>
          <a:p>
            <a:pPr marL="342900" indent="-342900" algn="ctr">
              <a:spcBef>
                <a:spcPct val="20000"/>
              </a:spcBef>
              <a:buClr>
                <a:schemeClr val="folHlink"/>
              </a:buClr>
              <a:buSzPct val="60000"/>
              <a:buFont typeface="Wingdings" pitchFamily="2" charset="2"/>
              <a:buNone/>
            </a:pPr>
            <a:r>
              <a:rPr lang="en-US" sz="2800" b="1" dirty="0" smtClean="0">
                <a:solidFill>
                  <a:schemeClr val="tx2"/>
                </a:solidFill>
                <a:latin typeface="Times New Roman" pitchFamily="18" charset="0"/>
              </a:rPr>
              <a:t> </a:t>
            </a:r>
            <a:endParaRPr lang="en-US" sz="2800" b="1" dirty="0">
              <a:solidFill>
                <a:schemeClr val="tx2"/>
              </a:solidFill>
              <a:latin typeface="Times New Roman" pitchFamily="18" charset="0"/>
            </a:endParaRPr>
          </a:p>
          <a:p>
            <a:pPr marL="342900" indent="-342900" algn="r">
              <a:spcBef>
                <a:spcPct val="20000"/>
              </a:spcBef>
              <a:buClr>
                <a:schemeClr val="folHlink"/>
              </a:buClr>
              <a:buSzPct val="60000"/>
              <a:buFont typeface="Wingdings" pitchFamily="2" charset="2"/>
              <a:buNone/>
            </a:pPr>
            <a:endParaRPr lang="en-US" sz="2800" b="1" dirty="0">
              <a:solidFill>
                <a:schemeClr val="tx2"/>
              </a:solidFill>
              <a:latin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2209800"/>
            <a:ext cx="7848600" cy="4647426"/>
          </a:xfrm>
          <a:prstGeom prst="rect">
            <a:avLst/>
          </a:prstGeom>
        </p:spPr>
        <p:txBody>
          <a:bodyPr wrap="square">
            <a:spAutoFit/>
          </a:bodyPr>
          <a:lstStyle/>
          <a:p>
            <a:r>
              <a:rPr lang="en-US" sz="3600" b="1" dirty="0" smtClean="0">
                <a:latin typeface="Calibri" panose="020F0502020204030204" pitchFamily="34" charset="0"/>
                <a:cs typeface="Calibri" panose="020F0502020204030204" pitchFamily="34" charset="0"/>
              </a:rPr>
              <a:t>The final revisions to the Common Rule became effective on January 21, 2019.</a:t>
            </a:r>
          </a:p>
          <a:p>
            <a:endParaRPr lang="en-US" sz="3600" b="1" dirty="0">
              <a:latin typeface="Calibri" panose="020F0502020204030204" pitchFamily="34" charset="0"/>
              <a:cs typeface="Calibri" panose="020F0502020204030204" pitchFamily="34" charset="0"/>
            </a:endParaRPr>
          </a:p>
          <a:p>
            <a:r>
              <a:rPr lang="en-US" sz="3600" b="1" dirty="0" smtClean="0">
                <a:latin typeface="Calibri" panose="020F0502020204030204" pitchFamily="34" charset="0"/>
                <a:cs typeface="Calibri" panose="020F0502020204030204" pitchFamily="34" charset="0"/>
              </a:rPr>
              <a:t>The changes are intended to reduce burden, delay and ambiguity for investigators.</a:t>
            </a:r>
            <a:endParaRPr lang="en-US" sz="3600" b="1" dirty="0">
              <a:latin typeface="Calibri" panose="020F0502020204030204" pitchFamily="34" charset="0"/>
              <a:cs typeface="Calibri" panose="020F0502020204030204" pitchFamily="34" charset="0"/>
            </a:endParaRPr>
          </a:p>
          <a:p>
            <a:r>
              <a:rPr lang="en-US" sz="4000" b="1" dirty="0" smtClean="0">
                <a:latin typeface="Times New Roman" pitchFamily="18" charset="0"/>
              </a:rPr>
              <a:t/>
            </a:r>
            <a:br>
              <a:rPr lang="en-US" sz="4000" b="1" dirty="0" smtClean="0">
                <a:latin typeface="Times New Roman" pitchFamily="18" charset="0"/>
              </a:rPr>
            </a:br>
            <a:endParaRPr lang="en-US" sz="4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8200" y="2209800"/>
            <a:ext cx="7848600" cy="4585871"/>
          </a:xfrm>
          <a:prstGeom prst="rect">
            <a:avLst/>
          </a:prstGeom>
        </p:spPr>
        <p:txBody>
          <a:bodyPr wrap="square">
            <a:spAutoFit/>
          </a:bodyPr>
          <a:lstStyle/>
          <a:p>
            <a:r>
              <a:rPr lang="en-US" sz="3600" b="1" dirty="0" smtClean="0">
                <a:latin typeface="Calibri" panose="020F0502020204030204" pitchFamily="34" charset="0"/>
                <a:cs typeface="Calibri" panose="020F0502020204030204" pitchFamily="34" charset="0"/>
              </a:rPr>
              <a:t>Protocols approved by the IRB prior to January 21, 2019, will follow the previous regulations. </a:t>
            </a:r>
          </a:p>
          <a:p>
            <a:endParaRPr lang="en-US" sz="3600" b="1" dirty="0">
              <a:latin typeface="Calibri" panose="020F0502020204030204" pitchFamily="34" charset="0"/>
              <a:cs typeface="Calibri" panose="020F0502020204030204" pitchFamily="34" charset="0"/>
            </a:endParaRPr>
          </a:p>
          <a:p>
            <a:r>
              <a:rPr lang="en-US" sz="3600" b="1" dirty="0" smtClean="0">
                <a:latin typeface="Calibri" panose="020F0502020204030204" pitchFamily="34" charset="0"/>
                <a:cs typeface="Calibri" panose="020F0502020204030204" pitchFamily="34" charset="0"/>
              </a:rPr>
              <a:t>Only studies approved after January 21, will follow the revisions to the Common Rule</a:t>
            </a:r>
            <a:r>
              <a:rPr lang="en-US" sz="4000" b="1" dirty="0" smtClean="0">
                <a:latin typeface="Times New Roman" pitchFamily="18" charset="0"/>
              </a:rPr>
              <a:t/>
            </a:r>
            <a:br>
              <a:rPr lang="en-US" sz="4000" b="1" dirty="0" smtClean="0">
                <a:latin typeface="Times New Roman" pitchFamily="18" charset="0"/>
              </a:rPr>
            </a:br>
            <a:endParaRPr lang="en-US" sz="4000" dirty="0"/>
          </a:p>
        </p:txBody>
      </p:sp>
    </p:spTree>
    <p:extLst>
      <p:ext uri="{BB962C8B-B14F-4D97-AF65-F5344CB8AC3E}">
        <p14:creationId xmlns:p14="http://schemas.microsoft.com/office/powerpoint/2010/main" val="469296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150938" y="457201"/>
            <a:ext cx="7793037" cy="1295399"/>
          </a:xfrm>
        </p:spPr>
        <p:txBody>
          <a:bodyPr/>
          <a:lstStyle/>
          <a:p>
            <a:pPr algn="ctr" eaLnBrk="1" hangingPunct="1"/>
            <a:r>
              <a:rPr lang="en-US" b="1" dirty="0" smtClean="0">
                <a:latin typeface="Calibri" panose="020F0502020204030204" pitchFamily="34" charset="0"/>
                <a:cs typeface="Calibri" panose="020F0502020204030204" pitchFamily="34" charset="0"/>
              </a:rPr>
              <a:t>Key Changes</a:t>
            </a:r>
          </a:p>
        </p:txBody>
      </p:sp>
      <p:sp>
        <p:nvSpPr>
          <p:cNvPr id="6147" name="Rectangle 3"/>
          <p:cNvSpPr>
            <a:spLocks noGrp="1" noChangeArrowheads="1"/>
          </p:cNvSpPr>
          <p:nvPr>
            <p:ph type="body" idx="1"/>
          </p:nvPr>
        </p:nvSpPr>
        <p:spPr>
          <a:xfrm>
            <a:off x="1150938" y="2017712"/>
            <a:ext cx="7804150" cy="4383087"/>
          </a:xfrm>
        </p:spPr>
        <p:txBody>
          <a:bodyPr/>
          <a:lstStyle/>
          <a:p>
            <a:pPr eaLnBrk="1" hangingPunct="1"/>
            <a:r>
              <a:rPr lang="en-US" dirty="0" smtClean="0">
                <a:latin typeface="Calibri" panose="020F0502020204030204" pitchFamily="34" charset="0"/>
                <a:cs typeface="Calibri" panose="020F0502020204030204" pitchFamily="34" charset="0"/>
              </a:rPr>
              <a:t>Elimination of continuing review-for most minimal risk research</a:t>
            </a:r>
          </a:p>
          <a:p>
            <a:pPr eaLnBrk="1" hangingPunct="1"/>
            <a:r>
              <a:rPr lang="en-US" dirty="0" smtClean="0">
                <a:latin typeface="Calibri" panose="020F0502020204030204" pitchFamily="34" charset="0"/>
                <a:cs typeface="Calibri" panose="020F0502020204030204" pitchFamily="34" charset="0"/>
              </a:rPr>
              <a:t>Expansion of exemption categories</a:t>
            </a:r>
          </a:p>
          <a:p>
            <a:pPr eaLnBrk="1" hangingPunct="1"/>
            <a:r>
              <a:rPr lang="en-US" dirty="0" smtClean="0">
                <a:latin typeface="Calibri" panose="020F0502020204030204" pitchFamily="34" charset="0"/>
                <a:cs typeface="Calibri" panose="020F0502020204030204" pitchFamily="34" charset="0"/>
              </a:rPr>
              <a:t>Reframing of informed consent information including the additional required elements</a:t>
            </a:r>
          </a:p>
          <a:p>
            <a:pPr eaLnBrk="1" hangingPunct="1"/>
            <a:r>
              <a:rPr lang="en-US" dirty="0" smtClean="0">
                <a:latin typeface="Calibri" panose="020F0502020204030204" pitchFamily="34" charset="0"/>
                <a:cs typeface="Calibri" panose="020F0502020204030204" pitchFamily="34" charset="0"/>
              </a:rPr>
              <a:t>Requirement of single IRB review for research </a:t>
            </a:r>
            <a:r>
              <a:rPr lang="en-US" dirty="0">
                <a:latin typeface="Calibri" panose="020F0502020204030204" pitchFamily="34" charset="0"/>
                <a:cs typeface="Calibri" panose="020F0502020204030204" pitchFamily="34" charset="0"/>
              </a:rPr>
              <a:t>conducted </a:t>
            </a:r>
            <a:r>
              <a:rPr lang="en-US" dirty="0" smtClean="0">
                <a:latin typeface="Calibri" panose="020F0502020204030204" pitchFamily="34" charset="0"/>
                <a:cs typeface="Calibri" panose="020F0502020204030204" pitchFamily="34" charset="0"/>
              </a:rPr>
              <a:t>at more </a:t>
            </a:r>
            <a:r>
              <a:rPr lang="en-US" dirty="0">
                <a:latin typeface="Calibri" panose="020F0502020204030204" pitchFamily="34" charset="0"/>
                <a:cs typeface="Calibri" panose="020F0502020204030204" pitchFamily="34" charset="0"/>
              </a:rPr>
              <a:t>than one </a:t>
            </a:r>
            <a:r>
              <a:rPr lang="en-US" dirty="0" smtClean="0">
                <a:latin typeface="Calibri" panose="020F0502020204030204" pitchFamily="34" charset="0"/>
                <a:cs typeface="Calibri" panose="020F0502020204030204" pitchFamily="34" charset="0"/>
              </a:rPr>
              <a:t>site on the same protocol (multi-site study).</a:t>
            </a:r>
            <a:endParaRPr lang="en-US" dirty="0" smtClean="0">
              <a:latin typeface="Times New Roman" pitchFamily="18" charset="0"/>
            </a:endParaRPr>
          </a:p>
          <a:p>
            <a:pPr marL="609600" indent="-609600" eaLnBrk="1" hangingPunct="1"/>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62000" y="1828800"/>
            <a:ext cx="7772400" cy="4570482"/>
          </a:xfrm>
          <a:prstGeom prst="rect">
            <a:avLst/>
          </a:prstGeom>
          <a:noFill/>
          <a:ln w="9525">
            <a:noFill/>
            <a:miter lim="800000"/>
            <a:headEnd/>
            <a:tailEnd/>
          </a:ln>
        </p:spPr>
        <p:txBody>
          <a:bodyPr>
            <a:spAutoFit/>
          </a:bodyPr>
          <a:lstStyle/>
          <a:p>
            <a:pPr>
              <a:buClr>
                <a:schemeClr val="hlink"/>
              </a:buClr>
              <a:buFont typeface="Wingdings" pitchFamily="2" charset="2"/>
              <a:buNone/>
            </a:pPr>
            <a:endParaRPr lang="en-US" sz="900" b="1" dirty="0">
              <a:latin typeface="Times New Roman" pitchFamily="18" charset="0"/>
            </a:endParaRPr>
          </a:p>
          <a:p>
            <a:pPr>
              <a:buClr>
                <a:schemeClr val="hlink"/>
              </a:buClr>
              <a:buFont typeface="Wingdings" pitchFamily="2" charset="2"/>
              <a:buNone/>
            </a:pPr>
            <a:endParaRPr lang="en-US" sz="2800" b="1" dirty="0" smtClean="0">
              <a:latin typeface="Calibri" panose="020F0502020204030204" pitchFamily="34" charset="0"/>
              <a:ea typeface="Tahoma" panose="020B0604030504040204" pitchFamily="34" charset="0"/>
              <a:cs typeface="Calibri" panose="020F0502020204030204" pitchFamily="34" charset="0"/>
            </a:endParaRPr>
          </a:p>
          <a:p>
            <a:pPr>
              <a:buClr>
                <a:schemeClr val="hlink"/>
              </a:buClr>
              <a:buFont typeface="Wingdings" pitchFamily="2" charset="2"/>
              <a:buNone/>
            </a:pPr>
            <a:r>
              <a:rPr lang="en-US" sz="2800" b="1" dirty="0" smtClean="0">
                <a:latin typeface="Calibri" panose="020F0502020204030204" pitchFamily="34" charset="0"/>
                <a:ea typeface="Tahoma" panose="020B0604030504040204" pitchFamily="34" charset="0"/>
                <a:cs typeface="Calibri" panose="020F0502020204030204" pitchFamily="34" charset="0"/>
              </a:rPr>
              <a:t>Continuing review/renewal is no longer required for Expedited research approved after 1/21/19. </a:t>
            </a:r>
          </a:p>
          <a:p>
            <a:pPr marL="914400" lvl="1" indent="-457200">
              <a:buClr>
                <a:schemeClr val="hlink"/>
              </a:buClr>
              <a:buFont typeface="Arial" panose="020B0604020202020204" pitchFamily="34" charset="0"/>
              <a:buChar char="•"/>
            </a:pPr>
            <a:r>
              <a:rPr lang="en-US" dirty="0" smtClean="0">
                <a:latin typeface="Calibri" panose="020F0502020204030204" pitchFamily="34" charset="0"/>
                <a:ea typeface="Tahoma" panose="020B0604030504040204" pitchFamily="34" charset="0"/>
                <a:cs typeface="Calibri" panose="020F0502020204030204" pitchFamily="34" charset="0"/>
              </a:rPr>
              <a:t>However, the IRB can require continuing review if there is cause.</a:t>
            </a:r>
            <a:endParaRPr lang="en-US" b="1" dirty="0" smtClean="0">
              <a:latin typeface="Calibri" panose="020F0502020204030204" pitchFamily="34" charset="0"/>
              <a:ea typeface="Tahoma" panose="020B0604030504040204" pitchFamily="34" charset="0"/>
              <a:cs typeface="Calibri" panose="020F0502020204030204" pitchFamily="34" charset="0"/>
            </a:endParaRPr>
          </a:p>
          <a:p>
            <a:pPr>
              <a:spcAft>
                <a:spcPts val="1200"/>
              </a:spcAft>
              <a:buClr>
                <a:schemeClr val="hlink"/>
              </a:buClr>
            </a:pPr>
            <a:r>
              <a:rPr lang="en-US" sz="2800" b="1" dirty="0" smtClean="0">
                <a:latin typeface="Calibri" panose="020F0502020204030204" pitchFamily="34" charset="0"/>
                <a:ea typeface="Tahoma" panose="020B0604030504040204" pitchFamily="34" charset="0"/>
                <a:cs typeface="Calibri" panose="020F0502020204030204" pitchFamily="34" charset="0"/>
              </a:rPr>
              <a:t>Researchers will be asked to complete an Annual Expedited Research Status Report.</a:t>
            </a:r>
            <a:endParaRPr lang="en-US" sz="2800" b="1" dirty="0">
              <a:latin typeface="Calibri" panose="020F0502020204030204" pitchFamily="34" charset="0"/>
              <a:ea typeface="Tahoma" panose="020B0604030504040204" pitchFamily="34" charset="0"/>
              <a:cs typeface="Calibri" panose="020F0502020204030204" pitchFamily="34" charset="0"/>
            </a:endParaRPr>
          </a:p>
          <a:p>
            <a:pPr>
              <a:spcAft>
                <a:spcPts val="1200"/>
              </a:spcAft>
              <a:buClr>
                <a:schemeClr val="hlink"/>
              </a:buClr>
            </a:pPr>
            <a:r>
              <a:rPr lang="en-US" sz="2800" b="1" dirty="0" smtClean="0">
                <a:latin typeface="Calibri" panose="020F0502020204030204" pitchFamily="34" charset="0"/>
                <a:ea typeface="Tahoma" panose="020B0604030504040204" pitchFamily="34" charset="0"/>
                <a:cs typeface="Calibri" panose="020F0502020204030204" pitchFamily="34" charset="0"/>
              </a:rPr>
              <a:t>Continuing review/renewal is no longer required for Full Board research once all interaction with participants is complete. </a:t>
            </a:r>
          </a:p>
        </p:txBody>
      </p:sp>
      <p:sp>
        <p:nvSpPr>
          <p:cNvPr id="7171" name="Rectangle 3"/>
          <p:cNvSpPr>
            <a:spLocks noChangeArrowheads="1"/>
          </p:cNvSpPr>
          <p:nvPr/>
        </p:nvSpPr>
        <p:spPr bwMode="auto">
          <a:xfrm>
            <a:off x="1295400" y="381000"/>
            <a:ext cx="7315200" cy="1323439"/>
          </a:xfrm>
          <a:prstGeom prst="rect">
            <a:avLst/>
          </a:prstGeom>
          <a:noFill/>
          <a:ln w="9525">
            <a:noFill/>
            <a:miter lim="800000"/>
            <a:headEnd/>
            <a:tailEnd/>
          </a:ln>
        </p:spPr>
        <p:txBody>
          <a:bodyPr wrap="square">
            <a:spAutoFit/>
          </a:bodyPr>
          <a:lstStyle/>
          <a:p>
            <a:pPr algn="ctr"/>
            <a:r>
              <a:rPr lang="en-US" sz="4000" b="1" dirty="0" smtClean="0">
                <a:solidFill>
                  <a:schemeClr val="tx2"/>
                </a:solidFill>
                <a:latin typeface="Calibri" panose="020F0502020204030204" pitchFamily="34" charset="0"/>
                <a:cs typeface="Calibri" panose="020F0502020204030204" pitchFamily="34" charset="0"/>
              </a:rPr>
              <a:t>Changes Related to</a:t>
            </a:r>
          </a:p>
          <a:p>
            <a:pPr algn="ctr"/>
            <a:r>
              <a:rPr lang="en-US" sz="4000" b="1" dirty="0" smtClean="0">
                <a:solidFill>
                  <a:schemeClr val="tx2"/>
                </a:solidFill>
                <a:latin typeface="Calibri" panose="020F0502020204030204" pitchFamily="34" charset="0"/>
                <a:cs typeface="Calibri" panose="020F0502020204030204" pitchFamily="34" charset="0"/>
              </a:rPr>
              <a:t>Continuing Review</a:t>
            </a:r>
            <a:endParaRPr lang="en-US" sz="4000" b="1" dirty="0">
              <a:solidFill>
                <a:schemeClr val="tx2"/>
              </a:solidFill>
              <a:latin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1" dirty="0" smtClean="0">
                <a:latin typeface="Calibri" panose="020F0502020204030204" pitchFamily="34" charset="0"/>
                <a:cs typeface="Calibri" panose="020F0502020204030204" pitchFamily="34" charset="0"/>
              </a:rPr>
              <a:t>What has NOT changed</a:t>
            </a:r>
            <a:endParaRPr lang="en-US" sz="4000" b="1" dirty="0">
              <a:latin typeface="Calibri" panose="020F0502020204030204" pitchFamily="34" charset="0"/>
              <a:cs typeface="Calibri" panose="020F0502020204030204" pitchFamily="34" charset="0"/>
            </a:endParaRPr>
          </a:p>
        </p:txBody>
      </p:sp>
      <p:sp>
        <p:nvSpPr>
          <p:cNvPr id="3" name="Subtitle 2"/>
          <p:cNvSpPr>
            <a:spLocks noGrp="1"/>
          </p:cNvSpPr>
          <p:nvPr>
            <p:ph idx="1"/>
          </p:nvPr>
        </p:nvSpPr>
        <p:spPr/>
        <p:txBody>
          <a:bodyPr/>
          <a:lstStyle/>
          <a:p>
            <a:pPr algn="l">
              <a:buClr>
                <a:schemeClr val="hlink"/>
              </a:buClr>
            </a:pPr>
            <a:r>
              <a:rPr lang="en-US" sz="2800" b="1" dirty="0" smtClean="0">
                <a:latin typeface="Calibri" panose="020F0502020204030204" pitchFamily="34" charset="0"/>
                <a:ea typeface="Tahoma" panose="020B0604030504040204" pitchFamily="34" charset="0"/>
                <a:cs typeface="Calibri" panose="020F0502020204030204" pitchFamily="34" charset="0"/>
              </a:rPr>
              <a:t>Amendments for any changes to the protocol and/or supporting documentation are still required.</a:t>
            </a:r>
          </a:p>
          <a:p>
            <a:pPr algn="l">
              <a:buClr>
                <a:schemeClr val="hlink"/>
              </a:buClr>
            </a:pPr>
            <a:r>
              <a:rPr lang="en-US" sz="2800" b="1" dirty="0" smtClean="0">
                <a:latin typeface="Calibri" panose="020F0502020204030204" pitchFamily="34" charset="0"/>
                <a:ea typeface="Tahoma" panose="020B0604030504040204" pitchFamily="34" charset="0"/>
                <a:cs typeface="Calibri" panose="020F0502020204030204" pitchFamily="34" charset="0"/>
              </a:rPr>
              <a:t>Reports of unanticipated problems/events are still required.</a:t>
            </a:r>
          </a:p>
          <a:p>
            <a:pPr algn="l">
              <a:buClr>
                <a:schemeClr val="hlink"/>
              </a:buClr>
            </a:pPr>
            <a:r>
              <a:rPr lang="en-US" sz="2800" b="1" dirty="0" smtClean="0">
                <a:latin typeface="Calibri" panose="020F0502020204030204" pitchFamily="34" charset="0"/>
                <a:ea typeface="Tahoma" panose="020B0604030504040204" pitchFamily="34" charset="0"/>
                <a:cs typeface="Calibri" panose="020F0502020204030204" pitchFamily="34" charset="0"/>
              </a:rPr>
              <a:t>Continuing review/renewal of full board studies that remain active is still required.</a:t>
            </a:r>
            <a:endParaRPr lang="en-US" b="1" dirty="0">
              <a:latin typeface="Calibri" panose="020F0502020204030204" pitchFamily="34" charset="0"/>
              <a:ea typeface="Tahoma" panose="020B0604030504040204" pitchFamily="34" charset="0"/>
              <a:cs typeface="Calibri" panose="020F0502020204030204" pitchFamily="34" charset="0"/>
            </a:endParaRPr>
          </a:p>
          <a:p>
            <a:endParaRPr lang="en-US" dirty="0">
              <a:solidFill>
                <a:srgbClr val="FF0000"/>
              </a:solidFill>
            </a:endParaRPr>
          </a:p>
        </p:txBody>
      </p:sp>
    </p:spTree>
    <p:extLst>
      <p:ext uri="{BB962C8B-B14F-4D97-AF65-F5344CB8AC3E}">
        <p14:creationId xmlns:p14="http://schemas.microsoft.com/office/powerpoint/2010/main" val="277422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90600" y="457200"/>
            <a:ext cx="7543800" cy="990600"/>
          </a:xfrm>
        </p:spPr>
        <p:txBody>
          <a:bodyPr/>
          <a:lstStyle/>
          <a:p>
            <a:pPr algn="ctr" eaLnBrk="1" hangingPunct="1"/>
            <a:r>
              <a:rPr lang="en-US" b="1" dirty="0" smtClean="0">
                <a:latin typeface="Calibri" panose="020F0502020204030204" pitchFamily="34" charset="0"/>
                <a:cs typeface="Calibri" panose="020F0502020204030204" pitchFamily="34" charset="0"/>
              </a:rPr>
              <a:t>What has NOT changed?</a:t>
            </a:r>
          </a:p>
        </p:txBody>
      </p:sp>
      <p:sp>
        <p:nvSpPr>
          <p:cNvPr id="15363" name="Rectangle 3"/>
          <p:cNvSpPr>
            <a:spLocks noGrp="1" noChangeArrowheads="1"/>
          </p:cNvSpPr>
          <p:nvPr>
            <p:ph type="body" idx="1"/>
          </p:nvPr>
        </p:nvSpPr>
        <p:spPr>
          <a:xfrm>
            <a:off x="1143000" y="1993187"/>
            <a:ext cx="7239000" cy="4102813"/>
          </a:xfrm>
        </p:spPr>
        <p:txBody>
          <a:bodyPr/>
          <a:lstStyle/>
          <a:p>
            <a:pPr marL="0" indent="0" eaLnBrk="1" hangingPunct="1">
              <a:lnSpc>
                <a:spcPct val="90000"/>
              </a:lnSpc>
              <a:spcBef>
                <a:spcPts val="0"/>
              </a:spcBef>
              <a:spcAft>
                <a:spcPts val="1200"/>
              </a:spcAft>
              <a:buClr>
                <a:schemeClr val="hlink"/>
              </a:buClr>
              <a:buSzTx/>
              <a:buNone/>
            </a:pPr>
            <a:r>
              <a:rPr lang="en-US" sz="2400" dirty="0">
                <a:latin typeface="Calibri" panose="020F0502020204030204" pitchFamily="34" charset="0"/>
                <a:cs typeface="Calibri" panose="020F0502020204030204" pitchFamily="34" charset="0"/>
              </a:rPr>
              <a:t>Consent is required for </a:t>
            </a:r>
            <a:r>
              <a:rPr lang="en-US" sz="2400" b="1" u="sng" dirty="0">
                <a:latin typeface="Calibri" panose="020F0502020204030204" pitchFamily="34" charset="0"/>
                <a:cs typeface="Calibri" panose="020F0502020204030204" pitchFamily="34" charset="0"/>
              </a:rPr>
              <a:t>all</a:t>
            </a:r>
            <a:r>
              <a:rPr lang="en-US" sz="2400" dirty="0">
                <a:latin typeface="Calibri" panose="020F0502020204030204" pitchFamily="34" charset="0"/>
                <a:cs typeface="Calibri" panose="020F0502020204030204" pitchFamily="34" charset="0"/>
              </a:rPr>
              <a:t> human subject participants 18 years of age or older. </a:t>
            </a:r>
            <a:endParaRPr lang="en-US" sz="2400" dirty="0" smtClean="0">
              <a:latin typeface="Calibri" panose="020F0502020204030204" pitchFamily="34" charset="0"/>
              <a:cs typeface="Calibri" panose="020F0502020204030204" pitchFamily="34" charset="0"/>
            </a:endParaRPr>
          </a:p>
          <a:p>
            <a:pPr marL="0" indent="0" eaLnBrk="1" hangingPunct="1">
              <a:lnSpc>
                <a:spcPct val="90000"/>
              </a:lnSpc>
              <a:spcBef>
                <a:spcPts val="0"/>
              </a:spcBef>
              <a:spcAft>
                <a:spcPts val="1200"/>
              </a:spcAft>
              <a:buClr>
                <a:schemeClr val="hlink"/>
              </a:buClr>
              <a:buSzTx/>
              <a:buNone/>
            </a:pPr>
            <a:r>
              <a:rPr lang="en-US" sz="2400" dirty="0" smtClean="0">
                <a:latin typeface="Calibri" panose="020F0502020204030204" pitchFamily="34" charset="0"/>
                <a:cs typeface="Calibri" panose="020F0502020204030204" pitchFamily="34" charset="0"/>
              </a:rPr>
              <a:t>Assent </a:t>
            </a:r>
            <a:r>
              <a:rPr lang="en-US" sz="2400" dirty="0">
                <a:latin typeface="Calibri" panose="020F0502020204030204" pitchFamily="34" charset="0"/>
                <a:cs typeface="Calibri" panose="020F0502020204030204" pitchFamily="34" charset="0"/>
              </a:rPr>
              <a:t>is required </a:t>
            </a:r>
            <a:r>
              <a:rPr lang="en-US" sz="2400" dirty="0" smtClean="0">
                <a:latin typeface="Calibri" panose="020F0502020204030204" pitchFamily="34" charset="0"/>
                <a:cs typeface="Calibri" panose="020F0502020204030204" pitchFamily="34" charset="0"/>
              </a:rPr>
              <a:t>for </a:t>
            </a:r>
            <a:r>
              <a:rPr lang="en-US" sz="2400" b="1" u="sng" dirty="0" smtClean="0">
                <a:latin typeface="Calibri" panose="020F0502020204030204" pitchFamily="34" charset="0"/>
                <a:cs typeface="Calibri" panose="020F0502020204030204" pitchFamily="34" charset="0"/>
              </a:rPr>
              <a:t>all</a:t>
            </a:r>
            <a:r>
              <a:rPr lang="en-US" sz="2400" b="1"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human subject participants who are minors (17 years of age or younger) or those considered </a:t>
            </a:r>
            <a:r>
              <a:rPr lang="en-US" sz="2400" dirty="0" smtClean="0">
                <a:latin typeface="Calibri" panose="020F0502020204030204" pitchFamily="34" charset="0"/>
                <a:cs typeface="Calibri" panose="020F0502020204030204" pitchFamily="34" charset="0"/>
              </a:rPr>
              <a:t>impaired </a:t>
            </a:r>
            <a:r>
              <a:rPr lang="en-US" sz="2400" dirty="0">
                <a:latin typeface="Calibri" panose="020F0502020204030204" pitchFamily="34" charset="0"/>
                <a:cs typeface="Calibri" panose="020F0502020204030204" pitchFamily="34" charset="0"/>
              </a:rPr>
              <a:t>in their decision making ability. </a:t>
            </a:r>
          </a:p>
          <a:p>
            <a:pPr marL="0" indent="0" eaLnBrk="1" hangingPunct="1">
              <a:lnSpc>
                <a:spcPct val="90000"/>
              </a:lnSpc>
              <a:spcBef>
                <a:spcPts val="0"/>
              </a:spcBef>
              <a:spcAft>
                <a:spcPts val="1200"/>
              </a:spcAft>
              <a:buClr>
                <a:schemeClr val="hlink"/>
              </a:buClr>
              <a:buSzTx/>
              <a:buNone/>
            </a:pPr>
            <a:r>
              <a:rPr lang="en-US" sz="2400" dirty="0" smtClean="0">
                <a:latin typeface="Calibri" panose="020F0502020204030204" pitchFamily="34" charset="0"/>
                <a:cs typeface="Calibri" panose="020F0502020204030204" pitchFamily="34" charset="0"/>
              </a:rPr>
              <a:t>Although you may request a waiver of the documentation of written consent/assent, i.e. electronic or oral consent/assent, you must obtain consent/assent from </a:t>
            </a:r>
            <a:r>
              <a:rPr lang="en-US" sz="2400" u="sng" dirty="0" smtClean="0">
                <a:latin typeface="Calibri" panose="020F0502020204030204" pitchFamily="34" charset="0"/>
                <a:cs typeface="Calibri" panose="020F0502020204030204" pitchFamily="34" charset="0"/>
              </a:rPr>
              <a:t>all</a:t>
            </a:r>
            <a:r>
              <a:rPr lang="en-US" sz="2400" dirty="0" smtClean="0">
                <a:latin typeface="Calibri" panose="020F0502020204030204" pitchFamily="34" charset="0"/>
                <a:cs typeface="Calibri" panose="020F0502020204030204" pitchFamily="34" charset="0"/>
              </a:rPr>
              <a:t> participants who will engage in your study.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dirty="0" smtClean="0">
                <a:latin typeface="Calibri" panose="020F0502020204030204" pitchFamily="34" charset="0"/>
                <a:cs typeface="Calibri" panose="020F0502020204030204" pitchFamily="34" charset="0"/>
              </a:rPr>
              <a:t>Exemption Changes</a:t>
            </a:r>
            <a:endParaRPr lang="en-US" sz="48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r>
              <a:rPr lang="en-US" sz="4000" dirty="0" smtClean="0"/>
              <a:t>Categories for exemption have changed.</a:t>
            </a:r>
          </a:p>
          <a:p>
            <a:r>
              <a:rPr lang="en-US" sz="4000" dirty="0" smtClean="0"/>
              <a:t>Two new categories were added.</a:t>
            </a:r>
          </a:p>
          <a:p>
            <a:pPr marL="0" indent="0">
              <a:buNone/>
            </a:pPr>
            <a:endParaRPr lang="en-US" sz="4000" dirty="0"/>
          </a:p>
        </p:txBody>
      </p:sp>
    </p:spTree>
    <p:extLst>
      <p:ext uri="{BB962C8B-B14F-4D97-AF65-F5344CB8AC3E}">
        <p14:creationId xmlns:p14="http://schemas.microsoft.com/office/powerpoint/2010/main" val="1911240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1</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en-US" sz="2400" dirty="0" smtClean="0">
                <a:latin typeface="Calibri" panose="020F0502020204030204" pitchFamily="34" charset="0"/>
                <a:cs typeface="Calibri" panose="020F0502020204030204" pitchFamily="34" charset="0"/>
              </a:rPr>
              <a:t>Exempt Category 1 research activities include most research on regular and special educational strategies, </a:t>
            </a:r>
            <a:r>
              <a:rPr lang="en-US" sz="2400" dirty="0">
                <a:latin typeface="Calibri" panose="020F0502020204030204" pitchFamily="34" charset="0"/>
                <a:cs typeface="Calibri" panose="020F0502020204030204" pitchFamily="34" charset="0"/>
              </a:rPr>
              <a:t>and research on the effectiveness of, or the comparison among instructional techniques, curricula, or classroom management methods. </a:t>
            </a:r>
          </a:p>
          <a:p>
            <a:pPr marL="0" indent="0">
              <a:buNone/>
            </a:pPr>
            <a:endParaRPr lang="en-US" sz="2400" dirty="0" smtClean="0">
              <a:latin typeface="Calibri" panose="020F0502020204030204" pitchFamily="34" charset="0"/>
              <a:cs typeface="Calibri" panose="020F0502020204030204" pitchFamily="34" charset="0"/>
            </a:endParaRPr>
          </a:p>
          <a:p>
            <a:pPr marL="0" indent="0">
              <a:buNone/>
            </a:pPr>
            <a:r>
              <a:rPr lang="en-US" sz="2400" dirty="0" smtClean="0">
                <a:latin typeface="Calibri" panose="020F0502020204030204" pitchFamily="34" charset="0"/>
                <a:cs typeface="Calibri" panose="020F0502020204030204" pitchFamily="34" charset="0"/>
              </a:rPr>
              <a:t>Not </a:t>
            </a:r>
            <a:r>
              <a:rPr lang="en-US" sz="2400" dirty="0">
                <a:latin typeface="Calibri" panose="020F0502020204030204" pitchFamily="34" charset="0"/>
                <a:cs typeface="Calibri" panose="020F0502020204030204" pitchFamily="34" charset="0"/>
              </a:rPr>
              <a:t>allowable: Randomization to unproven teaching/educational techniques or research involving employment decisions</a:t>
            </a:r>
            <a:r>
              <a:rPr lang="en-US" sz="2400" dirty="0" smtClean="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212897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1</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en-US" sz="2400" dirty="0" smtClean="0">
                <a:latin typeface="Calibri" panose="020F0502020204030204" pitchFamily="34" charset="0"/>
                <a:cs typeface="Calibri" panose="020F0502020204030204" pitchFamily="34" charset="0"/>
              </a:rPr>
              <a:t>The category has been amended to include the following conditions:</a:t>
            </a:r>
          </a:p>
          <a:p>
            <a:pPr lvl="1"/>
            <a:r>
              <a:rPr lang="en-US" sz="2400" dirty="0" smtClean="0">
                <a:latin typeface="Calibri" panose="020F0502020204030204" pitchFamily="34" charset="0"/>
                <a:cs typeface="Calibri" panose="020F0502020204030204" pitchFamily="34" charset="0"/>
              </a:rPr>
              <a:t>The research activities cannot take time or attention away from normal instruction that might negatively impact student achievement.</a:t>
            </a:r>
          </a:p>
          <a:p>
            <a:pPr lvl="1"/>
            <a:r>
              <a:rPr lang="en-US" sz="2400" dirty="0" smtClean="0">
                <a:latin typeface="Calibri" panose="020F0502020204030204" pitchFamily="34" charset="0"/>
                <a:cs typeface="Calibri" panose="020F0502020204030204" pitchFamily="34" charset="0"/>
              </a:rPr>
              <a:t>The research activities cannot have a negative impact on the employment/evaluation of the instructors.</a:t>
            </a:r>
          </a:p>
          <a:p>
            <a:pPr marL="0" indent="0">
              <a:buNone/>
            </a:pPr>
            <a:r>
              <a:rPr lang="en-US" sz="2400" dirty="0" smtClean="0">
                <a:latin typeface="Calibri" panose="020F0502020204030204" pitchFamily="34" charset="0"/>
                <a:cs typeface="Calibri" panose="020F0502020204030204" pitchFamily="34" charset="0"/>
              </a:rPr>
              <a:t>The research may include pregnant women, children and prisoners if the research is aimed at a broader population and only </a:t>
            </a:r>
            <a:r>
              <a:rPr lang="en-US" sz="2400" u="sng" dirty="0" smtClean="0">
                <a:latin typeface="Calibri" panose="020F0502020204030204" pitchFamily="34" charset="0"/>
                <a:cs typeface="Calibri" panose="020F0502020204030204" pitchFamily="34" charset="0"/>
              </a:rPr>
              <a:t>incidentally</a:t>
            </a:r>
            <a:r>
              <a:rPr lang="en-US" sz="2400" dirty="0" smtClean="0">
                <a:latin typeface="Calibri" panose="020F0502020204030204" pitchFamily="34" charset="0"/>
                <a:cs typeface="Calibri" panose="020F0502020204030204" pitchFamily="34" charset="0"/>
              </a:rPr>
              <a:t> includes prisoners.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3785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2</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en-US" sz="2400" dirty="0" smtClean="0">
                <a:latin typeface="Calibri" panose="020F0502020204030204" pitchFamily="34" charset="0"/>
                <a:cs typeface="Calibri" panose="020F0502020204030204" pitchFamily="34" charset="0"/>
              </a:rPr>
              <a:t>Exempt Category 2 research activities may involve one or more of the following:</a:t>
            </a:r>
          </a:p>
          <a:p>
            <a:pPr marL="0">
              <a:spcBef>
                <a:spcPts val="0"/>
              </a:spcBef>
            </a:pPr>
            <a:r>
              <a:rPr lang="en-US" sz="2000" dirty="0">
                <a:latin typeface="Calibri" panose="020F0502020204030204" pitchFamily="34" charset="0"/>
                <a:cs typeface="Calibri" panose="020F0502020204030204" pitchFamily="34" charset="0"/>
              </a:rPr>
              <a:t>Educational tests (cognitive, diagnostic, aptitude, </a:t>
            </a:r>
            <a:r>
              <a:rPr lang="en-US" sz="2000" dirty="0" smtClean="0">
                <a:latin typeface="Calibri" panose="020F0502020204030204" pitchFamily="34" charset="0"/>
                <a:cs typeface="Calibri" panose="020F0502020204030204" pitchFamily="34" charset="0"/>
              </a:rPr>
              <a:t>achievement). Only  </a:t>
            </a: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applies </a:t>
            </a:r>
            <a:r>
              <a:rPr lang="en-US" sz="2000" dirty="0">
                <a:latin typeface="Calibri" panose="020F0502020204030204" pitchFamily="34" charset="0"/>
                <a:cs typeface="Calibri" panose="020F0502020204030204" pitchFamily="34" charset="0"/>
              </a:rPr>
              <a:t>to minors/children if the </a:t>
            </a:r>
            <a:r>
              <a:rPr lang="en-US" sz="2000" dirty="0" smtClean="0">
                <a:latin typeface="Calibri" panose="020F0502020204030204" pitchFamily="34" charset="0"/>
                <a:cs typeface="Calibri" panose="020F0502020204030204" pitchFamily="34" charset="0"/>
              </a:rPr>
              <a:t>research activities are exclusively    </a:t>
            </a: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limited to educational tests.</a:t>
            </a:r>
          </a:p>
          <a:p>
            <a:pPr marL="0">
              <a:spcBef>
                <a:spcPts val="0"/>
              </a:spcBef>
            </a:pPr>
            <a:r>
              <a:rPr lang="en-US" sz="2000" dirty="0" smtClean="0">
                <a:latin typeface="Calibri" panose="020F0502020204030204" pitchFamily="34" charset="0"/>
                <a:cs typeface="Calibri" panose="020F0502020204030204" pitchFamily="34" charset="0"/>
              </a:rPr>
              <a:t>Survey</a:t>
            </a:r>
            <a:r>
              <a:rPr lang="en-US" sz="2000" dirty="0">
                <a:latin typeface="Calibri" panose="020F0502020204030204" pitchFamily="34" charset="0"/>
                <a:cs typeface="Calibri" panose="020F0502020204030204" pitchFamily="34" charset="0"/>
              </a:rPr>
              <a:t>, interview procedures, or focus groups that do not include </a:t>
            </a:r>
            <a:endParaRPr lang="en-US" sz="2000" dirty="0" smtClean="0">
              <a:latin typeface="Calibri" panose="020F0502020204030204" pitchFamily="34" charset="0"/>
              <a:cs typeface="Calibri" panose="020F0502020204030204" pitchFamily="34" charset="0"/>
            </a:endParaRP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research </a:t>
            </a:r>
            <a:r>
              <a:rPr lang="en-US" sz="2000" dirty="0">
                <a:latin typeface="Calibri" panose="020F0502020204030204" pitchFamily="34" charset="0"/>
                <a:cs typeface="Calibri" panose="020F0502020204030204" pitchFamily="34" charset="0"/>
              </a:rPr>
              <a:t>activities with </a:t>
            </a:r>
            <a:r>
              <a:rPr lang="en-US" sz="2000" dirty="0" smtClean="0">
                <a:latin typeface="Calibri" panose="020F0502020204030204" pitchFamily="34" charset="0"/>
                <a:cs typeface="Calibri" panose="020F0502020204030204" pitchFamily="34" charset="0"/>
              </a:rPr>
              <a:t>minors/children.</a:t>
            </a:r>
            <a:r>
              <a:rPr lang="en-US" sz="2000" dirty="0">
                <a:latin typeface="Calibri" panose="020F0502020204030204" pitchFamily="34" charset="0"/>
                <a:cs typeface="Calibri" panose="020F0502020204030204" pitchFamily="34" charset="0"/>
              </a:rPr>
              <a:t> </a:t>
            </a:r>
            <a:endParaRPr lang="en-US" sz="2000" dirty="0" smtClean="0">
              <a:latin typeface="Calibri" panose="020F0502020204030204" pitchFamily="34" charset="0"/>
              <a:cs typeface="Calibri" panose="020F0502020204030204" pitchFamily="34" charset="0"/>
            </a:endParaRPr>
          </a:p>
          <a:p>
            <a:pPr marL="0">
              <a:spcBef>
                <a:spcPts val="0"/>
              </a:spcBef>
            </a:pPr>
            <a:r>
              <a:rPr lang="en-US" sz="2000" dirty="0" smtClean="0">
                <a:latin typeface="Calibri" panose="020F0502020204030204" pitchFamily="34" charset="0"/>
                <a:cs typeface="Calibri" panose="020F0502020204030204" pitchFamily="34" charset="0"/>
              </a:rPr>
              <a:t>Observation </a:t>
            </a:r>
            <a:r>
              <a:rPr lang="en-US" sz="2000" dirty="0">
                <a:latin typeface="Calibri" panose="020F0502020204030204" pitchFamily="34" charset="0"/>
                <a:cs typeface="Calibri" panose="020F0502020204030204" pitchFamily="34" charset="0"/>
              </a:rPr>
              <a:t>of public behavior (including visual or auditory recording) </a:t>
            </a:r>
            <a:r>
              <a:rPr lang="en-US" sz="2000" dirty="0" smtClean="0">
                <a:latin typeface="Calibri" panose="020F0502020204030204" pitchFamily="34" charset="0"/>
                <a:cs typeface="Calibri" panose="020F0502020204030204" pitchFamily="34" charset="0"/>
              </a:rPr>
              <a:t>   </a:t>
            </a: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of </a:t>
            </a:r>
            <a:r>
              <a:rPr lang="en-US" sz="2000" dirty="0">
                <a:latin typeface="Calibri" panose="020F0502020204030204" pitchFamily="34" charset="0"/>
                <a:cs typeface="Calibri" panose="020F0502020204030204" pitchFamily="34" charset="0"/>
              </a:rPr>
              <a:t>adults. This includes observation of public behavior that occurs in a </a:t>
            </a:r>
            <a:r>
              <a:rPr lang="en-US" sz="2000" dirty="0" smtClean="0">
                <a:latin typeface="Calibri" panose="020F0502020204030204" pitchFamily="34" charset="0"/>
                <a:cs typeface="Calibri" panose="020F0502020204030204" pitchFamily="34" charset="0"/>
              </a:rPr>
              <a:t>  </a:t>
            </a: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public </a:t>
            </a:r>
            <a:r>
              <a:rPr lang="en-US" sz="2000" dirty="0">
                <a:latin typeface="Calibri" panose="020F0502020204030204" pitchFamily="34" charset="0"/>
                <a:cs typeface="Calibri" panose="020F0502020204030204" pitchFamily="34" charset="0"/>
              </a:rPr>
              <a:t>place where there is no expectation of privacy and where no </a:t>
            </a:r>
            <a:endParaRPr lang="en-US" sz="2000" dirty="0" smtClean="0">
              <a:latin typeface="Calibri" panose="020F0502020204030204" pitchFamily="34" charset="0"/>
              <a:cs typeface="Calibri" panose="020F0502020204030204" pitchFamily="34" charset="0"/>
            </a:endParaRP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special </a:t>
            </a:r>
            <a:r>
              <a:rPr lang="en-US" sz="2000" dirty="0">
                <a:latin typeface="Calibri" panose="020F0502020204030204" pitchFamily="34" charset="0"/>
                <a:cs typeface="Calibri" panose="020F0502020204030204" pitchFamily="34" charset="0"/>
              </a:rPr>
              <a:t>permission is required to observe others, such as public locale, </a:t>
            </a:r>
            <a:r>
              <a:rPr lang="en-US" sz="2000" dirty="0" smtClean="0">
                <a:latin typeface="Calibri" panose="020F0502020204030204" pitchFamily="34" charset="0"/>
                <a:cs typeface="Calibri" panose="020F0502020204030204" pitchFamily="34" charset="0"/>
              </a:rPr>
              <a:t> </a:t>
            </a:r>
          </a:p>
          <a:p>
            <a:pPr marL="0" indent="0">
              <a:spcBef>
                <a:spcPts val="0"/>
              </a:spcBef>
              <a:buNone/>
            </a:pPr>
            <a:r>
              <a:rPr lang="en-US" sz="2000" dirty="0">
                <a:latin typeface="Calibri" panose="020F0502020204030204" pitchFamily="34" charset="0"/>
                <a:cs typeface="Calibri" panose="020F0502020204030204" pitchFamily="34" charset="0"/>
              </a:rPr>
              <a:t> </a:t>
            </a:r>
            <a:r>
              <a:rPr lang="en-US" sz="2000" dirty="0" smtClean="0">
                <a:latin typeface="Calibri" panose="020F0502020204030204" pitchFamily="34" charset="0"/>
                <a:cs typeface="Calibri" panose="020F0502020204030204" pitchFamily="34" charset="0"/>
              </a:rPr>
              <a:t>     street</a:t>
            </a:r>
            <a:r>
              <a:rPr lang="en-US" sz="2000" dirty="0">
                <a:latin typeface="Calibri" panose="020F0502020204030204" pitchFamily="34" charset="0"/>
                <a:cs typeface="Calibri" panose="020F0502020204030204" pitchFamily="34" charset="0"/>
              </a:rPr>
              <a:t>, park, etc</a:t>
            </a:r>
            <a:r>
              <a:rPr lang="en-US" sz="2000" dirty="0" smtClean="0">
                <a:latin typeface="Calibri" panose="020F0502020204030204" pitchFamily="34" charset="0"/>
                <a:cs typeface="Calibri" panose="020F0502020204030204" pitchFamily="34" charset="0"/>
              </a:rPr>
              <a:t>.</a:t>
            </a:r>
          </a:p>
          <a:p>
            <a:pPr marL="0">
              <a:spcBef>
                <a:spcPts val="0"/>
              </a:spcBef>
            </a:pPr>
            <a:endParaRPr lang="en-US" sz="2000" dirty="0" smtClean="0">
              <a:latin typeface="Calibri" panose="020F0502020204030204" pitchFamily="34" charset="0"/>
              <a:cs typeface="Calibri" panose="020F0502020204030204" pitchFamily="34" charset="0"/>
            </a:endParaRPr>
          </a:p>
          <a:p>
            <a:pPr marL="0">
              <a:spcBef>
                <a:spcPts val="0"/>
              </a:spcBef>
            </a:pPr>
            <a:endParaRPr lang="en-US" sz="2000" dirty="0">
              <a:latin typeface="Calibri" panose="020F0502020204030204" pitchFamily="34" charset="0"/>
              <a:cs typeface="Calibri" panose="020F0502020204030204" pitchFamily="34" charset="0"/>
            </a:endParaRPr>
          </a:p>
          <a:p>
            <a:pPr lvl="0"/>
            <a:endParaRPr lang="en-US" sz="20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1964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2</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lstStyle/>
          <a:p>
            <a:pPr marL="0" indent="0">
              <a:buNone/>
            </a:pPr>
            <a:r>
              <a:rPr lang="en-US" sz="2400" dirty="0" smtClean="0">
                <a:latin typeface="Calibri" panose="020F0502020204030204" pitchFamily="34" charset="0"/>
                <a:cs typeface="Calibri" panose="020F0502020204030204" pitchFamily="34" charset="0"/>
              </a:rPr>
              <a:t>Pre-changes allowed for exemption of surveys interviews, focus groups, unless:</a:t>
            </a:r>
          </a:p>
          <a:p>
            <a:pPr lvl="1" indent="-342900"/>
            <a:r>
              <a:rPr lang="en-US" sz="2400" dirty="0" smtClean="0">
                <a:latin typeface="Calibri" panose="020F0502020204030204" pitchFamily="34" charset="0"/>
                <a:cs typeface="Calibri" panose="020F0502020204030204" pitchFamily="34" charset="0"/>
              </a:rPr>
              <a:t>The information obtained is recorded in such a manner that participants can be identified, directly or through identifiers. </a:t>
            </a:r>
            <a:r>
              <a:rPr lang="en-US" sz="2400" b="1" u="sng" dirty="0" smtClean="0">
                <a:latin typeface="Calibri" panose="020F0502020204030204" pitchFamily="34" charset="0"/>
                <a:cs typeface="Calibri" panose="020F0502020204030204" pitchFamily="34" charset="0"/>
              </a:rPr>
              <a:t>AND</a:t>
            </a:r>
          </a:p>
          <a:p>
            <a:pPr lvl="1" indent="-342900"/>
            <a:r>
              <a:rPr lang="en-US" sz="2400" dirty="0" smtClean="0">
                <a:latin typeface="Calibri" panose="020F0502020204030204" pitchFamily="34" charset="0"/>
                <a:cs typeface="Calibri" panose="020F0502020204030204" pitchFamily="34" charset="0"/>
              </a:rPr>
              <a:t>Any disclosure of the participant’s responses outside of the research could reasonably place them at risk of civil/criminal liability, be damaging to their financial standing, employability, or reputation.</a:t>
            </a: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9042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2</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buNone/>
            </a:pPr>
            <a:r>
              <a:rPr lang="en-US" sz="2000" dirty="0" smtClean="0">
                <a:latin typeface="Calibri" panose="020F0502020204030204" pitchFamily="34" charset="0"/>
                <a:cs typeface="Calibri" panose="020F0502020204030204" pitchFamily="34" charset="0"/>
              </a:rPr>
              <a:t>The new changes have broadened the definitions and eliminated the “and” and replaced it with an “or” under the following conditions:</a:t>
            </a:r>
          </a:p>
          <a:p>
            <a:pPr lvl="1" indent="-342900"/>
            <a:r>
              <a:rPr lang="en-US" sz="2000" dirty="0" smtClean="0">
                <a:latin typeface="Calibri" panose="020F0502020204030204" pitchFamily="34" charset="0"/>
                <a:cs typeface="Calibri" panose="020F0502020204030204" pitchFamily="34" charset="0"/>
              </a:rPr>
              <a:t>The information is recorded in a manner that individuals cannot be identified (either directly or through identifiers linked to the individual). </a:t>
            </a:r>
            <a:r>
              <a:rPr lang="en-US" sz="2000" b="1" u="sng" dirty="0" smtClean="0">
                <a:latin typeface="Calibri" panose="020F0502020204030204" pitchFamily="34" charset="0"/>
                <a:cs typeface="Calibri" panose="020F0502020204030204" pitchFamily="34" charset="0"/>
              </a:rPr>
              <a:t>OR</a:t>
            </a:r>
          </a:p>
          <a:p>
            <a:pPr lvl="1" indent="-342900"/>
            <a:r>
              <a:rPr lang="en-US" sz="2000" dirty="0" smtClean="0">
                <a:latin typeface="Calibri" panose="020F0502020204030204" pitchFamily="34" charset="0"/>
                <a:cs typeface="Calibri" panose="020F0502020204030204" pitchFamily="34" charset="0"/>
              </a:rPr>
              <a:t>Any disclosure of the participant’s responses outside of the research would not reasonably place them at risk of civil/criminal liability, be damaging to their financial standing, employability, educational advancement, or reputation. </a:t>
            </a:r>
            <a:r>
              <a:rPr lang="en-US" sz="2000" b="1" u="sng" dirty="0" smtClean="0">
                <a:latin typeface="Calibri" panose="020F0502020204030204" pitchFamily="34" charset="0"/>
                <a:cs typeface="Calibri" panose="020F0502020204030204" pitchFamily="34" charset="0"/>
              </a:rPr>
              <a:t>OR</a:t>
            </a:r>
          </a:p>
          <a:p>
            <a:pPr lvl="1" indent="-342900"/>
            <a:r>
              <a:rPr lang="en-US" sz="2000" dirty="0" smtClean="0">
                <a:latin typeface="Calibri" panose="020F0502020204030204" pitchFamily="34" charset="0"/>
                <a:cs typeface="Calibri" panose="020F0502020204030204" pitchFamily="34" charset="0"/>
              </a:rPr>
              <a:t>If the information is recorded in a manner that individuals can be identified (either directly or through identifiers linked to the individual) and the IRB determines there are adequate provisions in place to protect both the privacy of the participant and the confidentiality of the data obtained.</a:t>
            </a: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15545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2</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buNone/>
            </a:pPr>
            <a:r>
              <a:rPr lang="en-US" sz="2800" dirty="0" smtClean="0">
                <a:latin typeface="Calibri" panose="020F0502020204030204" pitchFamily="34" charset="0"/>
                <a:cs typeface="Calibri" panose="020F0502020204030204" pitchFamily="34" charset="0"/>
              </a:rPr>
              <a:t>Exempt Category 2:</a:t>
            </a:r>
          </a:p>
          <a:p>
            <a:r>
              <a:rPr lang="en-US" sz="2800" dirty="0" smtClean="0">
                <a:latin typeface="Calibri" panose="020F0502020204030204" pitchFamily="34" charset="0"/>
                <a:cs typeface="Calibri" panose="020F0502020204030204" pitchFamily="34" charset="0"/>
              </a:rPr>
              <a:t>May include pregnant women and prisoners if the research is aimed at a broader population and only </a:t>
            </a:r>
            <a:r>
              <a:rPr lang="en-US" sz="2800" u="sng" dirty="0">
                <a:latin typeface="Calibri" panose="020F0502020204030204" pitchFamily="34" charset="0"/>
                <a:cs typeface="Calibri" panose="020F0502020204030204" pitchFamily="34" charset="0"/>
              </a:rPr>
              <a:t>incidentally</a:t>
            </a:r>
            <a:r>
              <a:rPr lang="en-US" sz="2800" dirty="0">
                <a:latin typeface="Calibri" panose="020F0502020204030204" pitchFamily="34" charset="0"/>
                <a:cs typeface="Calibri" panose="020F0502020204030204" pitchFamily="34" charset="0"/>
              </a:rPr>
              <a:t> includes prisoners</a:t>
            </a:r>
            <a:r>
              <a:rPr lang="en-US" sz="2800" dirty="0" smtClean="0">
                <a:latin typeface="Calibri" panose="020F0502020204030204" pitchFamily="34" charset="0"/>
                <a:cs typeface="Calibri" panose="020F0502020204030204" pitchFamily="34" charset="0"/>
              </a:rPr>
              <a:t>.</a:t>
            </a:r>
          </a:p>
          <a:p>
            <a:r>
              <a:rPr lang="en-US" sz="2800" dirty="0" smtClean="0">
                <a:latin typeface="Calibri" panose="020F0502020204030204" pitchFamily="34" charset="0"/>
                <a:cs typeface="Calibri" panose="020F0502020204030204" pitchFamily="34" charset="0"/>
              </a:rPr>
              <a:t>May include minors/children </a:t>
            </a:r>
            <a:r>
              <a:rPr lang="en-US" sz="2800" u="sng" dirty="0" smtClean="0">
                <a:latin typeface="Calibri" panose="020F0502020204030204" pitchFamily="34" charset="0"/>
                <a:cs typeface="Calibri" panose="020F0502020204030204" pitchFamily="34" charset="0"/>
              </a:rPr>
              <a:t>ONLY</a:t>
            </a:r>
            <a:r>
              <a:rPr lang="en-US" sz="2800" dirty="0" smtClean="0">
                <a:latin typeface="Calibri" panose="020F0502020204030204" pitchFamily="34" charset="0"/>
                <a:cs typeface="Calibri" panose="020F0502020204030204" pitchFamily="34" charset="0"/>
              </a:rPr>
              <a:t> if the researcher </a:t>
            </a:r>
            <a:r>
              <a:rPr lang="en-US" sz="2800" i="1" u="sng" dirty="0" smtClean="0">
                <a:latin typeface="Calibri" panose="020F0502020204030204" pitchFamily="34" charset="0"/>
                <a:cs typeface="Calibri" panose="020F0502020204030204" pitchFamily="34" charset="0"/>
              </a:rPr>
              <a:t>does not</a:t>
            </a:r>
            <a:r>
              <a:rPr lang="en-US" sz="2800" dirty="0" smtClean="0">
                <a:latin typeface="Calibri" panose="020F0502020204030204" pitchFamily="34" charset="0"/>
                <a:cs typeface="Calibri" panose="020F0502020204030204" pitchFamily="34" charset="0"/>
              </a:rPr>
              <a:t> participate in or manipulate the activities being observed. All activities must be strictly limited to observation.</a:t>
            </a:r>
            <a:endParaRPr lang="en-US" sz="2800" dirty="0">
              <a:latin typeface="Calibri" panose="020F0502020204030204" pitchFamily="34" charset="0"/>
              <a:cs typeface="Calibri" panose="020F0502020204030204" pitchFamily="34" charset="0"/>
            </a:endParaRP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745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3</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spcBef>
                <a:spcPts val="0"/>
              </a:spcBef>
              <a:buNone/>
            </a:pPr>
            <a:r>
              <a:rPr lang="en-US" sz="2000" dirty="0" smtClean="0">
                <a:latin typeface="Calibri" panose="020F0502020204030204" pitchFamily="34" charset="0"/>
                <a:cs typeface="Calibri" panose="020F0502020204030204" pitchFamily="34" charset="0"/>
              </a:rPr>
              <a:t>Exempt Category 3  is a completely new category. It </a:t>
            </a:r>
            <a:r>
              <a:rPr lang="en-US" sz="2000" dirty="0">
                <a:latin typeface="Calibri" panose="020F0502020204030204" pitchFamily="34" charset="0"/>
                <a:cs typeface="Calibri" panose="020F0502020204030204" pitchFamily="34" charset="0"/>
              </a:rPr>
              <a:t>is research </a:t>
            </a:r>
            <a:r>
              <a:rPr lang="en-US" sz="2000" dirty="0" smtClean="0">
                <a:latin typeface="Calibri" panose="020F0502020204030204" pitchFamily="34" charset="0"/>
                <a:cs typeface="Calibri" panose="020F0502020204030204" pitchFamily="34" charset="0"/>
              </a:rPr>
              <a:t>involving  </a:t>
            </a:r>
            <a:r>
              <a:rPr lang="en-US" sz="2000" dirty="0">
                <a:latin typeface="Calibri" panose="020F0502020204030204" pitchFamily="34" charset="0"/>
                <a:cs typeface="Calibri" panose="020F0502020204030204" pitchFamily="34" charset="0"/>
              </a:rPr>
              <a:t>benign behavioral </a:t>
            </a:r>
            <a:r>
              <a:rPr lang="en-US" sz="2000" dirty="0" smtClean="0">
                <a:latin typeface="Calibri" panose="020F0502020204030204" pitchFamily="34" charset="0"/>
                <a:cs typeface="Calibri" panose="020F0502020204030204" pitchFamily="34" charset="0"/>
              </a:rPr>
              <a:t>interventions. Benign behavioral interventions are defined as:</a:t>
            </a:r>
          </a:p>
          <a:p>
            <a:pPr marL="800100" lvl="1">
              <a:spcBef>
                <a:spcPts val="0"/>
              </a:spcBef>
            </a:pPr>
            <a:r>
              <a:rPr lang="en-US" sz="2000" dirty="0" smtClean="0">
                <a:latin typeface="Calibri" panose="020F0502020204030204" pitchFamily="34" charset="0"/>
                <a:cs typeface="Calibri" panose="020F0502020204030204" pitchFamily="34" charset="0"/>
              </a:rPr>
              <a:t>Brief in duration</a:t>
            </a:r>
          </a:p>
          <a:p>
            <a:pPr marL="800100" lvl="1">
              <a:spcBef>
                <a:spcPts val="0"/>
              </a:spcBef>
            </a:pPr>
            <a:r>
              <a:rPr lang="en-US" sz="2000" dirty="0" smtClean="0">
                <a:latin typeface="Calibri" panose="020F0502020204030204" pitchFamily="34" charset="0"/>
                <a:cs typeface="Calibri" panose="020F0502020204030204" pitchFamily="34" charset="0"/>
              </a:rPr>
              <a:t>Harmless</a:t>
            </a:r>
          </a:p>
          <a:p>
            <a:pPr marL="800100" lvl="1">
              <a:spcBef>
                <a:spcPts val="0"/>
              </a:spcBef>
            </a:pPr>
            <a:r>
              <a:rPr lang="en-US" sz="2000" dirty="0" smtClean="0">
                <a:latin typeface="Calibri" panose="020F0502020204030204" pitchFamily="34" charset="0"/>
                <a:cs typeface="Calibri" panose="020F0502020204030204" pitchFamily="34" charset="0"/>
              </a:rPr>
              <a:t>Painless</a:t>
            </a:r>
          </a:p>
          <a:p>
            <a:pPr marL="800100" lvl="1">
              <a:spcBef>
                <a:spcPts val="0"/>
              </a:spcBef>
            </a:pPr>
            <a:r>
              <a:rPr lang="en-US" sz="2000" dirty="0" smtClean="0">
                <a:latin typeface="Calibri" panose="020F0502020204030204" pitchFamily="34" charset="0"/>
                <a:cs typeface="Calibri" panose="020F0502020204030204" pitchFamily="34" charset="0"/>
              </a:rPr>
              <a:t>Not physically invasive</a:t>
            </a:r>
          </a:p>
          <a:p>
            <a:pPr marL="800100" lvl="1">
              <a:spcBef>
                <a:spcPts val="0"/>
              </a:spcBef>
            </a:pPr>
            <a:r>
              <a:rPr lang="en-US" sz="2000" dirty="0" smtClean="0">
                <a:latin typeface="Calibri" panose="020F0502020204030204" pitchFamily="34" charset="0"/>
                <a:cs typeface="Calibri" panose="020F0502020204030204" pitchFamily="34" charset="0"/>
              </a:rPr>
              <a:t>Not likely to have a significant, lasting, adverse impact on the participant</a:t>
            </a:r>
          </a:p>
          <a:p>
            <a:pPr marL="800100" lvl="1">
              <a:spcBef>
                <a:spcPts val="0"/>
              </a:spcBef>
            </a:pPr>
            <a:r>
              <a:rPr lang="en-US" sz="2000" dirty="0" smtClean="0">
                <a:latin typeface="Calibri" panose="020F0502020204030204" pitchFamily="34" charset="0"/>
                <a:cs typeface="Calibri" panose="020F0502020204030204" pitchFamily="34" charset="0"/>
              </a:rPr>
              <a:t>Not embarrassing or offensive</a:t>
            </a:r>
            <a:endParaRPr lang="en-US" sz="2000" dirty="0">
              <a:latin typeface="Calibri" panose="020F0502020204030204" pitchFamily="34" charset="0"/>
              <a:cs typeface="Calibri" panose="020F0502020204030204" pitchFamily="34" charset="0"/>
            </a:endParaRPr>
          </a:p>
          <a:p>
            <a:pPr marL="0" indent="0">
              <a:buNone/>
            </a:pPr>
            <a:r>
              <a:rPr lang="en-US" sz="2000" dirty="0" smtClean="0">
                <a:latin typeface="Calibri" panose="020F0502020204030204" pitchFamily="34" charset="0"/>
                <a:cs typeface="Calibri" panose="020F0502020204030204" pitchFamily="34" charset="0"/>
              </a:rPr>
              <a:t>Examples of such benign behavioral interventions might include playing an on-line game, solving puzzles under various conditions, being exposed to stimuli such as color, light, sound, performing cognitive tasks, etc.</a:t>
            </a:r>
          </a:p>
          <a:p>
            <a:pPr marL="400050" lvl="1"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4258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3</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buNone/>
            </a:pPr>
            <a:r>
              <a:rPr lang="en-US" sz="2000" dirty="0" smtClean="0">
                <a:latin typeface="Calibri" panose="020F0502020204030204" pitchFamily="34" charset="0"/>
                <a:cs typeface="Calibri" panose="020F0502020204030204" pitchFamily="34" charset="0"/>
              </a:rPr>
              <a:t>Methods of data collection </a:t>
            </a:r>
            <a:r>
              <a:rPr lang="en-US" sz="2000" dirty="0" smtClean="0">
                <a:latin typeface="Calibri" panose="020F0502020204030204" pitchFamily="34" charset="0"/>
                <a:cs typeface="Calibri" panose="020F0502020204030204" pitchFamily="34" charset="0"/>
              </a:rPr>
              <a:t>of adult </a:t>
            </a:r>
            <a:r>
              <a:rPr lang="en-US" sz="2000" dirty="0" smtClean="0">
                <a:latin typeface="Calibri" panose="020F0502020204030204" pitchFamily="34" charset="0"/>
                <a:cs typeface="Calibri" panose="020F0502020204030204" pitchFamily="34" charset="0"/>
              </a:rPr>
              <a:t>participants is limited to:</a:t>
            </a:r>
          </a:p>
          <a:p>
            <a:pPr lvl="1"/>
            <a:r>
              <a:rPr lang="en-US" sz="2000" dirty="0" smtClean="0">
                <a:latin typeface="Calibri" panose="020F0502020204030204" pitchFamily="34" charset="0"/>
                <a:cs typeface="Calibri" panose="020F0502020204030204" pitchFamily="34" charset="0"/>
              </a:rPr>
              <a:t>Verbal or written responses (surveys/interviews)</a:t>
            </a:r>
          </a:p>
          <a:p>
            <a:pPr lvl="1"/>
            <a:r>
              <a:rPr lang="en-US" sz="2000" dirty="0" smtClean="0">
                <a:latin typeface="Calibri" panose="020F0502020204030204" pitchFamily="34" charset="0"/>
                <a:cs typeface="Calibri" panose="020F0502020204030204" pitchFamily="34" charset="0"/>
              </a:rPr>
              <a:t>Data entry</a:t>
            </a:r>
          </a:p>
          <a:p>
            <a:pPr lvl="1"/>
            <a:r>
              <a:rPr lang="en-US" sz="2000" dirty="0" smtClean="0">
                <a:latin typeface="Calibri" panose="020F0502020204030204" pitchFamily="34" charset="0"/>
                <a:cs typeface="Calibri" panose="020F0502020204030204" pitchFamily="34" charset="0"/>
              </a:rPr>
              <a:t>Observation (including audiovisual recording)</a:t>
            </a:r>
          </a:p>
          <a:p>
            <a:pPr marL="0" indent="0">
              <a:buNone/>
            </a:pPr>
            <a:r>
              <a:rPr lang="en-US" sz="2000" dirty="0" smtClean="0">
                <a:latin typeface="Calibri" panose="020F0502020204030204" pitchFamily="34" charset="0"/>
                <a:cs typeface="Calibri" panose="020F0502020204030204" pitchFamily="34" charset="0"/>
              </a:rPr>
              <a:t>Data cannot be collected via physical procedures such as blood pressure monitoring, EEG, activity trackers (e.g.-</a:t>
            </a:r>
            <a:r>
              <a:rPr lang="en-US" sz="2000" dirty="0" err="1" smtClean="0">
                <a:latin typeface="Calibri" panose="020F0502020204030204" pitchFamily="34" charset="0"/>
                <a:cs typeface="Calibri" panose="020F0502020204030204" pitchFamily="34" charset="0"/>
              </a:rPr>
              <a:t>FitBit</a:t>
            </a:r>
            <a:r>
              <a:rPr lang="en-US" sz="2000" dirty="0" smtClean="0">
                <a:latin typeface="Calibri" panose="020F0502020204030204" pitchFamily="34" charset="0"/>
                <a:cs typeface="Calibri" panose="020F0502020204030204" pitchFamily="34" charset="0"/>
              </a:rPr>
              <a:t>), eye tracking, blood draws, etc.</a:t>
            </a:r>
          </a:p>
          <a:p>
            <a:pPr marL="0" indent="0">
              <a:buNone/>
            </a:pPr>
            <a:r>
              <a:rPr lang="en-US" sz="2000" dirty="0" smtClean="0">
                <a:latin typeface="Calibri" panose="020F0502020204030204" pitchFamily="34" charset="0"/>
                <a:cs typeface="Calibri" panose="020F0502020204030204" pitchFamily="34" charset="0"/>
              </a:rPr>
              <a:t>Behavioral interventions of adult participants may involve the performance of a cognitive, intellectual, educational or behavioral task; or the manipulation of the physical, sensory, social or emotional environment of the participant. </a:t>
            </a: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3503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3</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buNone/>
            </a:pPr>
            <a:r>
              <a:rPr lang="en-US" sz="2400" dirty="0" smtClean="0">
                <a:latin typeface="Calibri" panose="020F0502020204030204" pitchFamily="34" charset="0"/>
                <a:cs typeface="Calibri" panose="020F0502020204030204" pitchFamily="34" charset="0"/>
              </a:rPr>
              <a:t>Deception regarding the nature or purpose for the research was not previously allowed for exempt research. </a:t>
            </a:r>
          </a:p>
          <a:p>
            <a:pPr marL="0" indent="0">
              <a:buNone/>
            </a:pPr>
            <a:endParaRPr lang="en-US" sz="2400" dirty="0" smtClean="0">
              <a:latin typeface="Calibri" panose="020F0502020204030204" pitchFamily="34" charset="0"/>
              <a:cs typeface="Calibri" panose="020F0502020204030204" pitchFamily="34" charset="0"/>
            </a:endParaRPr>
          </a:p>
          <a:p>
            <a:pPr marL="0" indent="0">
              <a:buNone/>
            </a:pPr>
            <a:r>
              <a:rPr lang="en-US" sz="2400" dirty="0" smtClean="0">
                <a:latin typeface="Calibri" panose="020F0502020204030204" pitchFamily="34" charset="0"/>
                <a:cs typeface="Calibri" panose="020F0502020204030204" pitchFamily="34" charset="0"/>
              </a:rPr>
              <a:t>Deception in Exempt Category 3 is ONLY applicable if the participant is made aware and agrees to the deception prior to engagement in the research. The participant must be told that they will be misled about the nature or purpose of the research PRIOR to engagement. </a:t>
            </a:r>
          </a:p>
          <a:p>
            <a:pPr marL="0" indent="0">
              <a:buNone/>
            </a:pPr>
            <a:endParaRPr lang="en-US" sz="2400" dirty="0" smtClean="0">
              <a:latin typeface="Calibri" panose="020F0502020204030204" pitchFamily="34" charset="0"/>
              <a:cs typeface="Calibri" panose="020F0502020204030204" pitchFamily="34" charset="0"/>
            </a:endParaRPr>
          </a:p>
          <a:p>
            <a:pPr marL="0" indent="0">
              <a:buNone/>
            </a:pPr>
            <a:r>
              <a:rPr lang="en-US" sz="2400" dirty="0" smtClean="0">
                <a:latin typeface="Calibri" panose="020F0502020204030204" pitchFamily="34" charset="0"/>
                <a:cs typeface="Calibri" panose="020F0502020204030204" pitchFamily="34" charset="0"/>
              </a:rPr>
              <a:t>Debriefing is not required, but is encouraged.</a:t>
            </a: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61302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3</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459287"/>
          </a:xfrm>
        </p:spPr>
        <p:txBody>
          <a:bodyPr/>
          <a:lstStyle/>
          <a:p>
            <a:pPr marL="0" indent="0">
              <a:buNone/>
            </a:pPr>
            <a:r>
              <a:rPr lang="en-US" sz="2600" dirty="0" smtClean="0">
                <a:latin typeface="Calibri" panose="020F0502020204030204" pitchFamily="34" charset="0"/>
                <a:cs typeface="Calibri" panose="020F0502020204030204" pitchFamily="34" charset="0"/>
              </a:rPr>
              <a:t>Exempt Category 3 research may include pregnant women and prisoners if the research is aimed at a broader population and only </a:t>
            </a:r>
            <a:r>
              <a:rPr lang="en-US" sz="2600" u="sng" dirty="0" smtClean="0">
                <a:latin typeface="Calibri" panose="020F0502020204030204" pitchFamily="34" charset="0"/>
                <a:cs typeface="Calibri" panose="020F0502020204030204" pitchFamily="34" charset="0"/>
              </a:rPr>
              <a:t>incidentally</a:t>
            </a:r>
            <a:r>
              <a:rPr lang="en-US" sz="2600" dirty="0" smtClean="0">
                <a:latin typeface="Calibri" panose="020F0502020204030204" pitchFamily="34" charset="0"/>
                <a:cs typeface="Calibri" panose="020F0502020204030204" pitchFamily="34" charset="0"/>
              </a:rPr>
              <a:t> includes prisoners.</a:t>
            </a:r>
          </a:p>
          <a:p>
            <a:pPr marL="0" indent="0">
              <a:buNone/>
            </a:pPr>
            <a:endParaRPr lang="en-US" sz="2600" b="1" dirty="0" smtClean="0">
              <a:latin typeface="Calibri" panose="020F0502020204030204" pitchFamily="34" charset="0"/>
              <a:cs typeface="Calibri" panose="020F0502020204030204" pitchFamily="34" charset="0"/>
            </a:endParaRPr>
          </a:p>
          <a:p>
            <a:pPr marL="0" indent="0">
              <a:buNone/>
            </a:pPr>
            <a:r>
              <a:rPr lang="en-US" sz="2600" b="1" dirty="0" smtClean="0">
                <a:latin typeface="Calibri" panose="020F0502020204030204" pitchFamily="34" charset="0"/>
                <a:cs typeface="Calibri" panose="020F0502020204030204" pitchFamily="34" charset="0"/>
              </a:rPr>
              <a:t>Category 3 research is limited to ADULT participants.</a:t>
            </a:r>
          </a:p>
          <a:p>
            <a:pPr marL="0" indent="0">
              <a:buNone/>
            </a:pPr>
            <a:endParaRPr lang="en-US" sz="2600" dirty="0" smtClean="0">
              <a:latin typeface="Calibri" panose="020F0502020204030204" pitchFamily="34" charset="0"/>
              <a:cs typeface="Calibri" panose="020F0502020204030204" pitchFamily="34" charset="0"/>
            </a:endParaRPr>
          </a:p>
          <a:p>
            <a:pPr marL="0" indent="0">
              <a:buNone/>
            </a:pPr>
            <a:r>
              <a:rPr lang="en-US" sz="2600" dirty="0" smtClean="0">
                <a:latin typeface="Calibri" panose="020F0502020204030204" pitchFamily="34" charset="0"/>
                <a:cs typeface="Calibri" panose="020F0502020204030204" pitchFamily="34" charset="0"/>
              </a:rPr>
              <a:t>Minors/children and </a:t>
            </a:r>
            <a:r>
              <a:rPr lang="en-US" sz="2600" dirty="0" err="1" smtClean="0">
                <a:latin typeface="Calibri" panose="020F0502020204030204" pitchFamily="34" charset="0"/>
                <a:cs typeface="Calibri" panose="020F0502020204030204" pitchFamily="34" charset="0"/>
              </a:rPr>
              <a:t>decisionally</a:t>
            </a:r>
            <a:r>
              <a:rPr lang="en-US" sz="2600" dirty="0" smtClean="0">
                <a:latin typeface="Calibri" panose="020F0502020204030204" pitchFamily="34" charset="0"/>
                <a:cs typeface="Calibri" panose="020F0502020204030204" pitchFamily="34" charset="0"/>
              </a:rPr>
              <a:t>-impaired individuals are </a:t>
            </a:r>
            <a:r>
              <a:rPr lang="en-US" sz="2600" b="1" dirty="0" smtClean="0">
                <a:latin typeface="Calibri" panose="020F0502020204030204" pitchFamily="34" charset="0"/>
                <a:cs typeface="Calibri" panose="020F0502020204030204" pitchFamily="34" charset="0"/>
              </a:rPr>
              <a:t>NOT </a:t>
            </a:r>
            <a:r>
              <a:rPr lang="en-US" sz="2600" dirty="0" smtClean="0">
                <a:latin typeface="Calibri" panose="020F0502020204030204" pitchFamily="34" charset="0"/>
                <a:cs typeface="Calibri" panose="020F0502020204030204" pitchFamily="34" charset="0"/>
              </a:rPr>
              <a:t>eligible for this exemption.</a:t>
            </a: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7650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Exempt-Category 4</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1905000"/>
            <a:ext cx="7772400" cy="4876800"/>
          </a:xfrm>
        </p:spPr>
        <p:txBody>
          <a:bodyPr/>
          <a:lstStyle/>
          <a:p>
            <a:pPr marL="0" indent="0">
              <a:buNone/>
            </a:pPr>
            <a:r>
              <a:rPr lang="en-US" sz="2400" dirty="0" smtClean="0">
                <a:latin typeface="Calibri" panose="020F0502020204030204" pitchFamily="34" charset="0"/>
                <a:cs typeface="Calibri" panose="020F0502020204030204" pitchFamily="34" charset="0"/>
              </a:rPr>
              <a:t>Exempt Category 4 research may involves the use of identifiable private information or identifiable </a:t>
            </a:r>
            <a:r>
              <a:rPr lang="en-US" sz="2400" dirty="0" err="1" smtClean="0">
                <a:latin typeface="Calibri" panose="020F0502020204030204" pitchFamily="34" charset="0"/>
                <a:cs typeface="Calibri" panose="020F0502020204030204" pitchFamily="34" charset="0"/>
              </a:rPr>
              <a:t>biospecimens</a:t>
            </a:r>
            <a:r>
              <a:rPr lang="en-US" sz="2400" dirty="0" smtClean="0">
                <a:latin typeface="Calibri" panose="020F0502020204030204" pitchFamily="34" charset="0"/>
                <a:cs typeface="Calibri" panose="020F0502020204030204" pitchFamily="34" charset="0"/>
              </a:rPr>
              <a:t> for which consent is not required as long as certain criteria are met. Research activities involve data analysis only.</a:t>
            </a:r>
          </a:p>
          <a:p>
            <a:pPr marL="0" indent="0">
              <a:buNone/>
            </a:pPr>
            <a:r>
              <a:rPr lang="en-US" sz="2400" dirty="0" smtClean="0">
                <a:latin typeface="Calibri" panose="020F0502020204030204" pitchFamily="34" charset="0"/>
                <a:cs typeface="Calibri" panose="020F0502020204030204" pitchFamily="34" charset="0"/>
              </a:rPr>
              <a:t>Data do not need to be “existing” at the time of the research study, as was previously required. The data can be collected prospectively and still used for exempt secondary research under Category 4.</a:t>
            </a:r>
          </a:p>
          <a:p>
            <a:pPr marL="0" indent="0">
              <a:buNone/>
            </a:pPr>
            <a:r>
              <a:rPr lang="en-US" sz="2400" dirty="0" smtClean="0">
                <a:latin typeface="Calibri" panose="020F0502020204030204" pitchFamily="34" charset="0"/>
                <a:cs typeface="Calibri" panose="020F0502020204030204" pitchFamily="34" charset="0"/>
              </a:rPr>
              <a:t>Data/specimens would be allowed from pregnant women, children, </a:t>
            </a:r>
            <a:r>
              <a:rPr lang="en-US" sz="2400" dirty="0" err="1" smtClean="0">
                <a:latin typeface="Calibri" panose="020F0502020204030204" pitchFamily="34" charset="0"/>
                <a:cs typeface="Calibri" panose="020F0502020204030204" pitchFamily="34" charset="0"/>
              </a:rPr>
              <a:t>decisionally</a:t>
            </a:r>
            <a:r>
              <a:rPr lang="en-US" sz="2400" dirty="0" smtClean="0">
                <a:latin typeface="Calibri" panose="020F0502020204030204" pitchFamily="34" charset="0"/>
                <a:cs typeface="Calibri" panose="020F0502020204030204" pitchFamily="34" charset="0"/>
              </a:rPr>
              <a:t>-impaired individuals, and prisoners if the research is aimed at a broader population and only </a:t>
            </a:r>
            <a:r>
              <a:rPr lang="en-US" sz="2400" u="sng" dirty="0" smtClean="0">
                <a:latin typeface="Calibri" panose="020F0502020204030204" pitchFamily="34" charset="0"/>
                <a:cs typeface="Calibri" panose="020F0502020204030204" pitchFamily="34" charset="0"/>
              </a:rPr>
              <a:t>incidentally</a:t>
            </a:r>
            <a:r>
              <a:rPr lang="en-US" sz="2400" dirty="0" smtClean="0">
                <a:latin typeface="Calibri" panose="020F0502020204030204" pitchFamily="34" charset="0"/>
                <a:cs typeface="Calibri" panose="020F0502020204030204" pitchFamily="34" charset="0"/>
              </a:rPr>
              <a:t> includes prisoners.</a:t>
            </a: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9825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smtClean="0">
                <a:latin typeface="Calibri" panose="020F0502020204030204" pitchFamily="34" charset="0"/>
                <a:cs typeface="Calibri" panose="020F0502020204030204" pitchFamily="34" charset="0"/>
              </a:rPr>
              <a:t>Exempt-Category 5</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1905000"/>
            <a:ext cx="7772400" cy="4876800"/>
          </a:xfrm>
        </p:spPr>
        <p:txBody>
          <a:bodyPr/>
          <a:lstStyle/>
          <a:p>
            <a:pPr marL="0" indent="0">
              <a:spcBef>
                <a:spcPts val="600"/>
              </a:spcBef>
              <a:spcAft>
                <a:spcPts val="0"/>
              </a:spcAft>
              <a:buNone/>
            </a:pPr>
            <a:r>
              <a:rPr lang="en-US" sz="2400" dirty="0" smtClean="0">
                <a:latin typeface="Calibri" panose="020F0502020204030204" pitchFamily="34" charset="0"/>
                <a:cs typeface="Calibri" panose="020F0502020204030204" pitchFamily="34" charset="0"/>
              </a:rPr>
              <a:t>Exempt Category 5 remains basically the same, but has been revised to allow research supported by a federal agency (not just conducted). </a:t>
            </a:r>
          </a:p>
          <a:p>
            <a:pPr marL="0" indent="0">
              <a:spcBef>
                <a:spcPts val="600"/>
              </a:spcBef>
              <a:spcAft>
                <a:spcPts val="0"/>
              </a:spcAft>
              <a:buNone/>
            </a:pPr>
            <a:endParaRPr lang="en-US" sz="2400" dirty="0">
              <a:latin typeface="Calibri" panose="020F0502020204030204" pitchFamily="34" charset="0"/>
              <a:cs typeface="Calibri" panose="020F0502020204030204" pitchFamily="34" charset="0"/>
            </a:endParaRPr>
          </a:p>
          <a:p>
            <a:pPr marL="0" indent="0">
              <a:spcBef>
                <a:spcPts val="600"/>
              </a:spcBef>
              <a:spcAft>
                <a:spcPts val="0"/>
              </a:spcAft>
              <a:buNone/>
            </a:pPr>
            <a:r>
              <a:rPr lang="en-US" sz="2400" dirty="0" smtClean="0">
                <a:latin typeface="Calibri" panose="020F0502020204030204" pitchFamily="34" charset="0"/>
                <a:cs typeface="Calibri" panose="020F0502020204030204" pitchFamily="34" charset="0"/>
              </a:rPr>
              <a:t>The types of public benefit and service programs covered must be provided.</a:t>
            </a:r>
          </a:p>
          <a:p>
            <a:pPr marL="0" indent="0">
              <a:spcBef>
                <a:spcPts val="600"/>
              </a:spcBef>
              <a:spcAft>
                <a:spcPts val="0"/>
              </a:spcAft>
              <a:buNone/>
            </a:pPr>
            <a:endParaRPr lang="en-US" sz="2400" dirty="0">
              <a:latin typeface="Calibri" panose="020F0502020204030204" pitchFamily="34" charset="0"/>
              <a:cs typeface="Calibri" panose="020F0502020204030204" pitchFamily="34" charset="0"/>
            </a:endParaRPr>
          </a:p>
          <a:p>
            <a:pPr marL="0" indent="0">
              <a:spcBef>
                <a:spcPts val="600"/>
              </a:spcBef>
              <a:spcAft>
                <a:spcPts val="0"/>
              </a:spcAft>
              <a:buNone/>
            </a:pPr>
            <a:r>
              <a:rPr lang="en-US" sz="2400" dirty="0" smtClean="0">
                <a:latin typeface="Calibri" panose="020F0502020204030204" pitchFamily="34" charset="0"/>
                <a:cs typeface="Calibri" panose="020F0502020204030204" pitchFamily="34" charset="0"/>
              </a:rPr>
              <a:t>The federal components for which the exempt research is subject to authorization must be clearly stated (e.g.-delegated subordinate agencies).</a:t>
            </a: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45878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Exempt-Categories 6, 7, and 8</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1905000"/>
            <a:ext cx="7772400" cy="4876800"/>
          </a:xfrm>
        </p:spPr>
        <p:txBody>
          <a:bodyPr/>
          <a:lstStyle/>
          <a:p>
            <a:pPr marL="0" indent="0">
              <a:spcBef>
                <a:spcPts val="1800"/>
              </a:spcBef>
              <a:spcAft>
                <a:spcPts val="0"/>
              </a:spcAft>
              <a:buNone/>
            </a:pPr>
            <a:r>
              <a:rPr lang="en-US" sz="2800" dirty="0" smtClean="0">
                <a:latin typeface="Calibri" panose="020F0502020204030204" pitchFamily="34" charset="0"/>
                <a:cs typeface="Calibri" panose="020F0502020204030204" pitchFamily="34" charset="0"/>
              </a:rPr>
              <a:t>Exempt Category 6 is the only category that remains unchanged. This category involves studies that involve taste/food quality evaluation and consumer acceptance.</a:t>
            </a:r>
          </a:p>
          <a:p>
            <a:pPr marL="0" indent="0">
              <a:spcBef>
                <a:spcPts val="0"/>
              </a:spcBef>
              <a:spcAft>
                <a:spcPts val="0"/>
              </a:spcAft>
              <a:buNone/>
            </a:pPr>
            <a:endParaRPr lang="en-US" sz="2800" dirty="0" smtClean="0">
              <a:latin typeface="Calibri" panose="020F0502020204030204" pitchFamily="34" charset="0"/>
              <a:cs typeface="Calibri" panose="020F0502020204030204" pitchFamily="34" charset="0"/>
            </a:endParaRPr>
          </a:p>
          <a:p>
            <a:pPr marL="0" indent="0">
              <a:spcBef>
                <a:spcPts val="1800"/>
              </a:spcBef>
              <a:spcAft>
                <a:spcPts val="0"/>
              </a:spcAft>
              <a:buNone/>
            </a:pPr>
            <a:r>
              <a:rPr lang="en-US" sz="2800" dirty="0" smtClean="0">
                <a:latin typeface="Calibri" panose="020F0502020204030204" pitchFamily="34" charset="0"/>
                <a:cs typeface="Calibri" panose="020F0502020204030204" pitchFamily="34" charset="0"/>
              </a:rPr>
              <a:t>Categories 7 and 8 are new categories. These categories involve the use of Broad Consent. Because we will not use Broad Consent at Syracuse University. These categories do not apply. </a:t>
            </a:r>
          </a:p>
          <a:p>
            <a:pPr marL="0" indent="0">
              <a:buNone/>
            </a:pPr>
            <a:endParaRPr lang="en-US" sz="2000" dirty="0">
              <a:latin typeface="Calibri" panose="020F0502020204030204" pitchFamily="34" charset="0"/>
              <a:cs typeface="Calibri" panose="020F0502020204030204" pitchFamily="34" charset="0"/>
            </a:endParaRPr>
          </a:p>
          <a:p>
            <a:pPr lvl="1" indent="-342900"/>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smtClean="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a:p>
            <a:pPr marL="0" indent="0">
              <a:buNone/>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7658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Calibri" panose="020F0502020204030204" pitchFamily="34" charset="0"/>
                <a:cs typeface="Calibri" panose="020F0502020204030204" pitchFamily="34" charset="0"/>
              </a:rPr>
              <a:t>Informed Consent Changes</a:t>
            </a:r>
            <a:endParaRPr lang="en-US"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2017712"/>
            <a:ext cx="7772400" cy="4306887"/>
          </a:xfrm>
        </p:spPr>
        <p:txBody>
          <a:bodyPr/>
          <a:lstStyle/>
          <a:p>
            <a:pPr marL="0" indent="0">
              <a:spcBef>
                <a:spcPts val="2400"/>
              </a:spcBef>
              <a:buNone/>
            </a:pPr>
            <a:r>
              <a:rPr lang="en-US" sz="2600" dirty="0" smtClean="0"/>
              <a:t>The goal of the informed consent process is to provide sufficient information so that a reasonable person can make an informed decision about whether to enroll in a study and/or to continue participation.</a:t>
            </a:r>
          </a:p>
          <a:p>
            <a:pPr marL="0" indent="0">
              <a:buNone/>
            </a:pPr>
            <a:endParaRPr lang="en-US" sz="2600" dirty="0" smtClean="0"/>
          </a:p>
          <a:p>
            <a:pPr marL="0" indent="0">
              <a:buNone/>
            </a:pPr>
            <a:r>
              <a:rPr lang="en-US" sz="2600" dirty="0" smtClean="0"/>
              <a:t>Because of this, the consent form must be organized in such a manner that all key information is provided “up front” in a concise and focused manner. </a:t>
            </a:r>
          </a:p>
          <a:p>
            <a:pPr>
              <a:buClrTx/>
            </a:pPr>
            <a:endParaRPr lang="en-US" dirty="0"/>
          </a:p>
        </p:txBody>
      </p:sp>
    </p:spTree>
    <p:extLst>
      <p:ext uri="{BB962C8B-B14F-4D97-AF65-F5344CB8AC3E}">
        <p14:creationId xmlns:p14="http://schemas.microsoft.com/office/powerpoint/2010/main" val="1866164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90600" y="457200"/>
            <a:ext cx="7543800" cy="990600"/>
          </a:xfrm>
        </p:spPr>
        <p:txBody>
          <a:bodyPr/>
          <a:lstStyle/>
          <a:p>
            <a:pPr algn="ctr" eaLnBrk="1" hangingPunct="1"/>
            <a:r>
              <a:rPr lang="en-US" b="1" dirty="0" smtClean="0">
                <a:latin typeface="Calibri" panose="020F0502020204030204" pitchFamily="34" charset="0"/>
                <a:cs typeface="Calibri" panose="020F0502020204030204" pitchFamily="34" charset="0"/>
              </a:rPr>
              <a:t>Informed Consent Changes</a:t>
            </a:r>
          </a:p>
        </p:txBody>
      </p:sp>
      <p:sp>
        <p:nvSpPr>
          <p:cNvPr id="15363" name="Rectangle 3"/>
          <p:cNvSpPr>
            <a:spLocks noGrp="1" noChangeArrowheads="1"/>
          </p:cNvSpPr>
          <p:nvPr>
            <p:ph type="body" idx="1"/>
          </p:nvPr>
        </p:nvSpPr>
        <p:spPr>
          <a:xfrm>
            <a:off x="533400" y="2017713"/>
            <a:ext cx="7772400" cy="4611687"/>
          </a:xfrm>
        </p:spPr>
        <p:txBody>
          <a:bodyPr/>
          <a:lstStyle/>
          <a:p>
            <a:pPr marL="0" indent="0" eaLnBrk="1" hangingPunct="1">
              <a:lnSpc>
                <a:spcPct val="90000"/>
              </a:lnSpc>
              <a:buClr>
                <a:schemeClr val="hlink"/>
              </a:buClr>
              <a:buSzTx/>
              <a:buNone/>
            </a:pPr>
            <a:r>
              <a:rPr lang="en-US" sz="1800" dirty="0" smtClean="0">
                <a:latin typeface="Calibri" panose="020F0502020204030204" pitchFamily="34" charset="0"/>
                <a:cs typeface="Calibri" panose="020F0502020204030204" pitchFamily="34" charset="0"/>
              </a:rPr>
              <a:t>General requirements for Written, Oral and/or Electronic Consent:</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Must begin with a concise and focused description of the purpose for the research (using language at a reading/comprehension level of the targeted population. </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Information regarding the procedures. </a:t>
            </a:r>
          </a:p>
          <a:p>
            <a:pPr lvl="1" eaLnBrk="1" hangingPunct="1">
              <a:lnSpc>
                <a:spcPct val="90000"/>
              </a:lnSpc>
              <a:buSzTx/>
            </a:pPr>
            <a:r>
              <a:rPr lang="en-US" sz="1400" dirty="0" smtClean="0">
                <a:latin typeface="Calibri" panose="020F0502020204030204" pitchFamily="34" charset="0"/>
                <a:cs typeface="Calibri" panose="020F0502020204030204" pitchFamily="34" charset="0"/>
              </a:rPr>
              <a:t>Descriptions of all research activities, including their purpose and duration.</a:t>
            </a:r>
          </a:p>
          <a:p>
            <a:pPr lvl="1" eaLnBrk="1" hangingPunct="1">
              <a:lnSpc>
                <a:spcPct val="90000"/>
              </a:lnSpc>
              <a:buSzTx/>
            </a:pPr>
            <a:r>
              <a:rPr lang="en-US" sz="1400" dirty="0" smtClean="0">
                <a:latin typeface="Calibri" panose="020F0502020204030204" pitchFamily="34" charset="0"/>
                <a:cs typeface="Calibri" panose="020F0502020204030204" pitchFamily="34" charset="0"/>
              </a:rPr>
              <a:t>Descriptions of the types of measures you will use, including an explanation as to who will administer them. </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 description of any possible risks and/or discomforts associated with participation and how the risks will be mitigated.</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 description of any possible benefits associated with participation.</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 description of how the privacy interests of the participant will be protected</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 description of how the confidentiality of the data will be maintained.</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 description of participant rights including a statement that participation is voluntary.</a:t>
            </a:r>
          </a:p>
          <a:p>
            <a:pPr eaLnBrk="1" hangingPunct="1">
              <a:lnSpc>
                <a:spcPct val="90000"/>
              </a:lnSpc>
              <a:buClr>
                <a:schemeClr val="hlink"/>
              </a:buClr>
              <a:buSzTx/>
            </a:pPr>
            <a:r>
              <a:rPr lang="en-US" sz="1800" dirty="0" smtClean="0">
                <a:latin typeface="Calibri" panose="020F0502020204030204" pitchFamily="34" charset="0"/>
                <a:cs typeface="Calibri" panose="020F0502020204030204" pitchFamily="34" charset="0"/>
              </a:rPr>
              <a:t>An explanation of who to contact for answers to pertinent questions.</a:t>
            </a:r>
          </a:p>
        </p:txBody>
      </p:sp>
    </p:spTree>
    <p:extLst>
      <p:ext uri="{BB962C8B-B14F-4D97-AF65-F5344CB8AC3E}">
        <p14:creationId xmlns:p14="http://schemas.microsoft.com/office/powerpoint/2010/main" val="3562789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90600" y="457200"/>
            <a:ext cx="7543800" cy="990600"/>
          </a:xfrm>
        </p:spPr>
        <p:txBody>
          <a:bodyPr/>
          <a:lstStyle/>
          <a:p>
            <a:pPr algn="ctr" eaLnBrk="1" hangingPunct="1"/>
            <a:r>
              <a:rPr lang="en-US" b="1" dirty="0" smtClean="0">
                <a:latin typeface="Calibri" panose="020F0502020204030204" pitchFamily="34" charset="0"/>
                <a:cs typeface="Calibri" panose="020F0502020204030204" pitchFamily="34" charset="0"/>
              </a:rPr>
              <a:t>Informed Consent</a:t>
            </a:r>
          </a:p>
        </p:txBody>
      </p:sp>
      <p:sp>
        <p:nvSpPr>
          <p:cNvPr id="15363" name="Rectangle 3"/>
          <p:cNvSpPr>
            <a:spLocks noGrp="1" noChangeArrowheads="1"/>
          </p:cNvSpPr>
          <p:nvPr>
            <p:ph type="body" idx="1"/>
          </p:nvPr>
        </p:nvSpPr>
        <p:spPr>
          <a:xfrm>
            <a:off x="533400" y="2017713"/>
            <a:ext cx="7772400" cy="4611687"/>
          </a:xfrm>
        </p:spPr>
        <p:txBody>
          <a:bodyPr/>
          <a:lstStyle/>
          <a:p>
            <a:pPr marL="0" indent="0" eaLnBrk="1" hangingPunct="1">
              <a:lnSpc>
                <a:spcPct val="90000"/>
              </a:lnSpc>
              <a:buClr>
                <a:schemeClr val="hlink"/>
              </a:buClr>
              <a:buSzTx/>
              <a:buNone/>
            </a:pPr>
            <a:r>
              <a:rPr lang="en-US" sz="2000" dirty="0" smtClean="0">
                <a:latin typeface="Calibri" panose="020F0502020204030204" pitchFamily="34" charset="0"/>
                <a:cs typeface="Calibri" panose="020F0502020204030204" pitchFamily="34" charset="0"/>
              </a:rPr>
              <a:t>New Required element:</a:t>
            </a:r>
          </a:p>
          <a:p>
            <a:pPr eaLnBrk="1" hangingPunct="1">
              <a:lnSpc>
                <a:spcPct val="90000"/>
              </a:lnSpc>
              <a:buClr>
                <a:schemeClr val="hlink"/>
              </a:buClr>
              <a:buSzTx/>
            </a:pPr>
            <a:r>
              <a:rPr lang="en-US" sz="2000" dirty="0" smtClean="0">
                <a:latin typeface="Calibri" panose="020F0502020204030204" pitchFamily="34" charset="0"/>
                <a:cs typeface="Calibri" panose="020F0502020204030204" pitchFamily="34" charset="0"/>
              </a:rPr>
              <a:t>Any research activities that involve the collection of identifiable private information or identifiable biospecimens must include one of the following:</a:t>
            </a:r>
          </a:p>
          <a:p>
            <a:pPr lvl="1"/>
            <a:r>
              <a:rPr lang="en-US" sz="2000" dirty="0" smtClean="0">
                <a:latin typeface="Calibri" panose="020F0502020204030204" pitchFamily="34" charset="0"/>
                <a:cs typeface="Calibri" panose="020F0502020204030204" pitchFamily="34" charset="0"/>
              </a:rPr>
              <a:t>A statement </a:t>
            </a:r>
            <a:r>
              <a:rPr lang="en-US" sz="2000" dirty="0">
                <a:latin typeface="Calibri" panose="020F0502020204030204" pitchFamily="34" charset="0"/>
                <a:cs typeface="Calibri" panose="020F0502020204030204" pitchFamily="34" charset="0"/>
              </a:rPr>
              <a:t>that identifiers might be removed from the identifiable private information </a:t>
            </a:r>
            <a:r>
              <a:rPr lang="en-US" sz="2000" dirty="0" smtClean="0">
                <a:latin typeface="Calibri" panose="020F0502020204030204" pitchFamily="34" charset="0"/>
                <a:cs typeface="Calibri" panose="020F0502020204030204" pitchFamily="34" charset="0"/>
              </a:rPr>
              <a:t>/biospecimens </a:t>
            </a:r>
            <a:r>
              <a:rPr lang="en-US" sz="2000" dirty="0">
                <a:latin typeface="Calibri" panose="020F0502020204030204" pitchFamily="34" charset="0"/>
                <a:cs typeface="Calibri" panose="020F0502020204030204" pitchFamily="34" charset="0"/>
              </a:rPr>
              <a:t>and </a:t>
            </a:r>
            <a:r>
              <a:rPr lang="en-US" sz="2000" dirty="0" smtClean="0">
                <a:latin typeface="Calibri" panose="020F0502020204030204" pitchFamily="34" charset="0"/>
                <a:cs typeface="Calibri" panose="020F0502020204030204" pitchFamily="34" charset="0"/>
              </a:rPr>
              <a:t>after </a:t>
            </a:r>
            <a:r>
              <a:rPr lang="en-US" sz="2000" dirty="0">
                <a:latin typeface="Calibri" panose="020F0502020204030204" pitchFamily="34" charset="0"/>
                <a:cs typeface="Calibri" panose="020F0502020204030204" pitchFamily="34" charset="0"/>
              </a:rPr>
              <a:t>such removal, the </a:t>
            </a:r>
            <a:r>
              <a:rPr lang="en-US" sz="2000" dirty="0" smtClean="0">
                <a:latin typeface="Calibri" panose="020F0502020204030204" pitchFamily="34" charset="0"/>
                <a:cs typeface="Calibri" panose="020F0502020204030204" pitchFamily="34" charset="0"/>
              </a:rPr>
              <a:t>information/biospecimens </a:t>
            </a:r>
            <a:r>
              <a:rPr lang="en-US" sz="2000" dirty="0">
                <a:latin typeface="Calibri" panose="020F0502020204030204" pitchFamily="34" charset="0"/>
                <a:cs typeface="Calibri" panose="020F0502020204030204" pitchFamily="34" charset="0"/>
              </a:rPr>
              <a:t>could be used for future research studies or distributed to another investigator for future research studies without additional informed consent from the subject or the legally authorized representative, if this might be a possibility; or</a:t>
            </a:r>
          </a:p>
          <a:p>
            <a:pPr lvl="1"/>
            <a:r>
              <a:rPr lang="en-US" sz="2000" dirty="0" smtClean="0">
                <a:latin typeface="Calibri" panose="020F0502020204030204" pitchFamily="34" charset="0"/>
                <a:cs typeface="Calibri" panose="020F0502020204030204" pitchFamily="34" charset="0"/>
              </a:rPr>
              <a:t>A </a:t>
            </a:r>
            <a:r>
              <a:rPr lang="en-US" sz="2000" dirty="0">
                <a:latin typeface="Calibri" panose="020F0502020204030204" pitchFamily="34" charset="0"/>
                <a:cs typeface="Calibri" panose="020F0502020204030204" pitchFamily="34" charset="0"/>
              </a:rPr>
              <a:t>statement that the subject's </a:t>
            </a:r>
            <a:r>
              <a:rPr lang="en-US" sz="2000" dirty="0" smtClean="0">
                <a:latin typeface="Calibri" panose="020F0502020204030204" pitchFamily="34" charset="0"/>
                <a:cs typeface="Calibri" panose="020F0502020204030204" pitchFamily="34" charset="0"/>
              </a:rPr>
              <a:t>information/biospecimens </a:t>
            </a:r>
            <a:r>
              <a:rPr lang="en-US" sz="2000" dirty="0">
                <a:latin typeface="Calibri" panose="020F0502020204030204" pitchFamily="34" charset="0"/>
                <a:cs typeface="Calibri" panose="020F0502020204030204" pitchFamily="34" charset="0"/>
              </a:rPr>
              <a:t>collected as part of the research, even if identifiers are removed, will not be used or distributed for future research studies.</a:t>
            </a:r>
          </a:p>
          <a:p>
            <a:pPr lvl="1" eaLnBrk="1" hangingPunct="1">
              <a:lnSpc>
                <a:spcPct val="90000"/>
              </a:lnSpc>
              <a:buSzTx/>
            </a:pPr>
            <a:endParaRPr lang="en-US" sz="1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08674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990600" y="457200"/>
            <a:ext cx="7543800" cy="990600"/>
          </a:xfrm>
        </p:spPr>
        <p:txBody>
          <a:bodyPr/>
          <a:lstStyle/>
          <a:p>
            <a:pPr algn="ctr" eaLnBrk="1" hangingPunct="1"/>
            <a:r>
              <a:rPr lang="en-US" b="1" dirty="0" smtClean="0">
                <a:latin typeface="Calibri" panose="020F0502020204030204" pitchFamily="34" charset="0"/>
                <a:cs typeface="Calibri" panose="020F0502020204030204" pitchFamily="34" charset="0"/>
              </a:rPr>
              <a:t>Informed Consent</a:t>
            </a:r>
          </a:p>
        </p:txBody>
      </p:sp>
      <p:sp>
        <p:nvSpPr>
          <p:cNvPr id="15363" name="Rectangle 3"/>
          <p:cNvSpPr>
            <a:spLocks noGrp="1" noChangeArrowheads="1"/>
          </p:cNvSpPr>
          <p:nvPr>
            <p:ph type="body" idx="1"/>
          </p:nvPr>
        </p:nvSpPr>
        <p:spPr>
          <a:xfrm>
            <a:off x="304800" y="1981200"/>
            <a:ext cx="8229600" cy="4611687"/>
          </a:xfrm>
        </p:spPr>
        <p:txBody>
          <a:bodyPr/>
          <a:lstStyle/>
          <a:p>
            <a:pPr marL="0" indent="0" eaLnBrk="1" hangingPunct="1">
              <a:lnSpc>
                <a:spcPct val="90000"/>
              </a:lnSpc>
              <a:buClr>
                <a:schemeClr val="hlink"/>
              </a:buClr>
              <a:buSzTx/>
              <a:buNone/>
            </a:pPr>
            <a:r>
              <a:rPr lang="en-US" sz="1800" dirty="0" smtClean="0">
                <a:latin typeface="Calibri" panose="020F0502020204030204" pitchFamily="34" charset="0"/>
                <a:cs typeface="Calibri" panose="020F0502020204030204" pitchFamily="34" charset="0"/>
              </a:rPr>
              <a:t>Additional Requirements for Written, Oral and/or Electronic Consent when applicable:</a:t>
            </a:r>
          </a:p>
          <a:p>
            <a:pPr lvl="1" eaLnBrk="1" hangingPunct="1">
              <a:lnSpc>
                <a:spcPct val="90000"/>
              </a:lnSpc>
              <a:buSzTx/>
            </a:pPr>
            <a:r>
              <a:rPr lang="en-US" sz="1800" dirty="0" smtClean="0">
                <a:latin typeface="Calibri" panose="020F0502020204030204" pitchFamily="34" charset="0"/>
                <a:cs typeface="Calibri" panose="020F0502020204030204" pitchFamily="34" charset="0"/>
              </a:rPr>
              <a:t>A description of any alternatives to participation.</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A description of any medium of recording (photographs, audio, video, film) which includes the purpose for the recording, how they will be used, who will have access to them, and the disposition of them when the study is complete</a:t>
            </a:r>
            <a:r>
              <a:rPr lang="en-US" sz="2400" dirty="0" smtClean="0">
                <a:latin typeface="Calibri" panose="020F0502020204030204" pitchFamily="34" charset="0"/>
                <a:cs typeface="Calibri" panose="020F0502020204030204" pitchFamily="34" charset="0"/>
              </a:rPr>
              <a:t>.</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A description of whether compensation will be offered which includes the method of compensation, how it will be awarded, and how it will be pro-rated if a participant withdraws prior to completion.</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regarding situations of abuse, abuse or harm and a description of if/when mandated reporting is indicated.</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regarding legal subpoena.</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regarding Certificates of Confidentiality.</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about whether relevant research results will be returned to the participants.</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about possible commercial profit.</a:t>
            </a:r>
          </a:p>
          <a:p>
            <a:pPr lvl="1" eaLnBrk="1" hangingPunct="1">
              <a:lnSpc>
                <a:spcPct val="90000"/>
              </a:lnSpc>
              <a:spcBef>
                <a:spcPts val="0"/>
              </a:spcBef>
              <a:buSzTx/>
            </a:pPr>
            <a:r>
              <a:rPr lang="en-US" sz="1800" dirty="0" smtClean="0">
                <a:latin typeface="Calibri" panose="020F0502020204030204" pitchFamily="34" charset="0"/>
                <a:cs typeface="Calibri" panose="020F0502020204030204" pitchFamily="34" charset="0"/>
              </a:rPr>
              <a:t>Information about whether research activities will include whole genome sequencing.</a:t>
            </a:r>
          </a:p>
          <a:p>
            <a:pPr lvl="1" eaLnBrk="1" hangingPunct="1">
              <a:lnSpc>
                <a:spcPct val="90000"/>
              </a:lnSpc>
              <a:spcBef>
                <a:spcPts val="0"/>
              </a:spcBef>
              <a:buSzTx/>
            </a:pPr>
            <a:endParaRPr lang="en-US" sz="1800" dirty="0" smtClean="0">
              <a:latin typeface="Calibri" panose="020F0502020204030204" pitchFamily="34" charset="0"/>
              <a:cs typeface="Calibri" panose="020F0502020204030204" pitchFamily="34" charset="0"/>
            </a:endParaRPr>
          </a:p>
          <a:p>
            <a:pPr lvl="1" eaLnBrk="1" hangingPunct="1">
              <a:lnSpc>
                <a:spcPct val="90000"/>
              </a:lnSpc>
              <a:buSzTx/>
            </a:pPr>
            <a:endParaRPr lang="en-US" sz="18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6316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b="1" dirty="0" smtClean="0">
                <a:latin typeface="Calibri" panose="020F0502020204030204" pitchFamily="34" charset="0"/>
                <a:cs typeface="Calibri" panose="020F0502020204030204" pitchFamily="34" charset="0"/>
              </a:rPr>
              <a:t>Applications</a:t>
            </a:r>
            <a:r>
              <a:rPr lang="en-US" sz="3600" b="1" dirty="0" smtClean="0"/>
              <a:t> </a:t>
            </a:r>
            <a:r>
              <a:rPr lang="en-US" sz="3600" b="1" dirty="0" smtClean="0">
                <a:latin typeface="Calibri" panose="020F0502020204030204" pitchFamily="34" charset="0"/>
                <a:cs typeface="Calibri" panose="020F0502020204030204" pitchFamily="34" charset="0"/>
              </a:rPr>
              <a:t>and Consent Templates</a:t>
            </a:r>
            <a:endParaRPr lang="en-US" sz="3600"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182688" y="1905000"/>
            <a:ext cx="7772400" cy="4572000"/>
          </a:xfrm>
        </p:spPr>
        <p:txBody>
          <a:bodyPr/>
          <a:lstStyle/>
          <a:p>
            <a:pPr marL="0" indent="0">
              <a:buNone/>
            </a:pPr>
            <a:r>
              <a:rPr lang="en-US" dirty="0" smtClean="0"/>
              <a:t>Due to changing regulations, IRB applications and consent form templates will be updated on a continual basis.</a:t>
            </a:r>
            <a:endParaRPr lang="en-US" dirty="0"/>
          </a:p>
          <a:p>
            <a:pPr marL="0" indent="0">
              <a:buNone/>
            </a:pPr>
            <a:endParaRPr lang="en-US" dirty="0" smtClean="0"/>
          </a:p>
          <a:p>
            <a:pPr marL="0" indent="0">
              <a:buNone/>
            </a:pPr>
            <a:r>
              <a:rPr lang="en-US" dirty="0" smtClean="0"/>
              <a:t>It is best practice to download a new application from our website for each new submission. We cannot guarantee acceptance of outdated forms and/or consent form formats.</a:t>
            </a:r>
            <a:endParaRPr lang="en-US" dirty="0"/>
          </a:p>
        </p:txBody>
      </p:sp>
    </p:spTree>
    <p:extLst>
      <p:ext uri="{BB962C8B-B14F-4D97-AF65-F5344CB8AC3E}">
        <p14:creationId xmlns:p14="http://schemas.microsoft.com/office/powerpoint/2010/main" val="2406256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algn="ctr" eaLnBrk="1" hangingPunct="1"/>
            <a:r>
              <a:rPr lang="en-US" b="1" dirty="0" smtClean="0">
                <a:latin typeface="Calibri" panose="020F0502020204030204" pitchFamily="34" charset="0"/>
                <a:cs typeface="Calibri" panose="020F0502020204030204" pitchFamily="34" charset="0"/>
              </a:rPr>
              <a:t>Where do I go for help?</a:t>
            </a:r>
          </a:p>
        </p:txBody>
      </p:sp>
      <p:sp>
        <p:nvSpPr>
          <p:cNvPr id="20483" name="Rectangle 3"/>
          <p:cNvSpPr>
            <a:spLocks noGrp="1" noChangeArrowheads="1"/>
          </p:cNvSpPr>
          <p:nvPr>
            <p:ph type="body" idx="1"/>
          </p:nvPr>
        </p:nvSpPr>
        <p:spPr/>
        <p:txBody>
          <a:bodyPr/>
          <a:lstStyle/>
          <a:p>
            <a:pPr marL="0" indent="0" eaLnBrk="1" hangingPunct="1">
              <a:buClr>
                <a:schemeClr val="hlink"/>
              </a:buClr>
              <a:buSzTx/>
              <a:buNone/>
            </a:pPr>
            <a:r>
              <a:rPr lang="en-US" sz="2800" dirty="0" smtClean="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The Office of Research Integrity and 	Protections </a:t>
            </a:r>
          </a:p>
          <a:p>
            <a:pPr marL="0" indent="0" eaLnBrk="1" hangingPunct="1">
              <a:buClr>
                <a:schemeClr val="hlink"/>
              </a:buClr>
              <a:buSzTx/>
              <a:buNone/>
            </a:pPr>
            <a:r>
              <a:rPr lang="en-US" dirty="0">
                <a:latin typeface="Calibri" panose="020F0502020204030204" pitchFamily="34" charset="0"/>
                <a:cs typeface="Calibri" panose="020F0502020204030204" pitchFamily="34" charset="0"/>
              </a:rPr>
              <a:t>	214 Lyman Hall</a:t>
            </a:r>
          </a:p>
          <a:p>
            <a:pPr eaLnBrk="1" hangingPunct="1">
              <a:buClr>
                <a:schemeClr val="hlink"/>
              </a:buClr>
              <a:buSzTx/>
              <a:buNone/>
            </a:pPr>
            <a:r>
              <a:rPr lang="en-US" dirty="0">
                <a:latin typeface="Calibri" panose="020F0502020204030204" pitchFamily="34" charset="0"/>
                <a:cs typeface="Calibri" panose="020F0502020204030204" pitchFamily="34" charset="0"/>
              </a:rPr>
              <a:t>		Phone Number: </a:t>
            </a:r>
            <a:r>
              <a:rPr lang="en-US" dirty="0" smtClean="0">
                <a:latin typeface="Calibri" panose="020F0502020204030204" pitchFamily="34" charset="0"/>
                <a:cs typeface="Calibri" panose="020F0502020204030204" pitchFamily="34" charset="0"/>
              </a:rPr>
              <a:t>315-443-3013</a:t>
            </a:r>
            <a:endParaRPr lang="en-US" dirty="0">
              <a:latin typeface="Calibri" panose="020F0502020204030204" pitchFamily="34" charset="0"/>
              <a:cs typeface="Calibri" panose="020F0502020204030204" pitchFamily="34" charset="0"/>
            </a:endParaRPr>
          </a:p>
          <a:p>
            <a:pPr eaLnBrk="1" hangingPunct="1">
              <a:buClr>
                <a:schemeClr val="hlink"/>
              </a:buClr>
              <a:buSzTx/>
              <a:buNone/>
            </a:pPr>
            <a:r>
              <a:rPr lang="en-US" dirty="0">
                <a:latin typeface="Calibri" panose="020F0502020204030204" pitchFamily="34" charset="0"/>
                <a:cs typeface="Calibri" panose="020F0502020204030204" pitchFamily="34" charset="0"/>
              </a:rPr>
              <a:t>		Email: </a:t>
            </a:r>
            <a:r>
              <a:rPr lang="en-US" dirty="0">
                <a:latin typeface="Calibri" panose="020F0502020204030204" pitchFamily="34" charset="0"/>
                <a:cs typeface="Calibri" panose="020F0502020204030204" pitchFamily="34" charset="0"/>
                <a:hlinkClick r:id="rId3"/>
              </a:rPr>
              <a:t>orip@syr.edu</a:t>
            </a:r>
            <a:r>
              <a:rPr lang="en-US" dirty="0">
                <a:latin typeface="Calibri" panose="020F0502020204030204" pitchFamily="34" charset="0"/>
                <a:cs typeface="Calibri" panose="020F0502020204030204" pitchFamily="34" charset="0"/>
              </a:rPr>
              <a:t> </a:t>
            </a:r>
            <a:endParaRPr lang="en-US" dirty="0" smtClean="0">
              <a:latin typeface="Calibri" panose="020F0502020204030204" pitchFamily="34" charset="0"/>
              <a:cs typeface="Calibri" panose="020F0502020204030204" pitchFamily="34" charset="0"/>
            </a:endParaRPr>
          </a:p>
          <a:p>
            <a:pPr eaLnBrk="1" hangingPunct="1">
              <a:buClr>
                <a:schemeClr val="hlink"/>
              </a:buClr>
              <a:buSzTx/>
              <a:buNone/>
            </a:pPr>
            <a:r>
              <a:rPr lang="en-US" dirty="0" smtClean="0">
                <a:latin typeface="Calibri" panose="020F0502020204030204" pitchFamily="34" charset="0"/>
                <a:cs typeface="Calibri" panose="020F0502020204030204" pitchFamily="34" charset="0"/>
              </a:rPr>
              <a:t>          Web: http://researchintegrity.syr.edu</a:t>
            </a:r>
            <a:endParaRPr lang="en-US" dirty="0">
              <a:latin typeface="Calibri" panose="020F0502020204030204" pitchFamily="34" charset="0"/>
              <a:cs typeface="Calibri" panose="020F0502020204030204" pitchFamily="34" charset="0"/>
            </a:endParaRPr>
          </a:p>
          <a:p>
            <a:pPr lvl="1" eaLnBrk="1" hangingPunct="1">
              <a:buSzTx/>
              <a:buFont typeface="Wingdings" pitchFamily="2" charset="2"/>
              <a:buNone/>
            </a:pPr>
            <a:endParaRPr lang="en-US" dirty="0" smtClean="0">
              <a:latin typeface="Times New Roman" pitchFamily="18" charset="0"/>
            </a:endParaRPr>
          </a:p>
          <a:p>
            <a:pPr eaLnBrk="1" hangingPunct="1">
              <a:buClr>
                <a:schemeClr val="hlink"/>
              </a:buClr>
              <a:buSzTx/>
              <a:buFont typeface="Wingdings" pitchFamily="2" charset="2"/>
              <a:buNone/>
            </a:pPr>
            <a:r>
              <a:rPr lang="en-US" sz="2800" dirty="0" smtClean="0">
                <a:latin typeface="Times New Roman" pitchFamily="18" charset="0"/>
              </a:rPr>
              <a:t>	</a:t>
            </a:r>
          </a:p>
          <a:p>
            <a:pPr eaLnBrk="1" hangingPunct="1">
              <a:buClr>
                <a:schemeClr val="hlink"/>
              </a:buClr>
              <a:buSzTx/>
              <a:buFont typeface="Wingdings" pitchFamily="2" charset="2"/>
              <a:buNone/>
            </a:pPr>
            <a:endParaRPr lang="en-US" sz="2800" dirty="0" smtClean="0">
              <a:latin typeface="Times New Roman" pitchFamily="18" charset="0"/>
            </a:endParaRPr>
          </a:p>
          <a:p>
            <a:pPr lvl="1" eaLnBrk="1" hangingPunct="1">
              <a:buSzTx/>
              <a:buFont typeface="Wingdings" pitchFamily="2" charset="2"/>
              <a:buNone/>
            </a:pPr>
            <a:endParaRPr lang="en-US" dirty="0" smtClean="0">
              <a:latin typeface="Times New Roman" pitchFamily="18" charset="0"/>
            </a:endParaRPr>
          </a:p>
          <a:p>
            <a:pPr lvl="1" eaLnBrk="1" hangingPunct="1">
              <a:buSzTx/>
              <a:buFont typeface="Wingdings" pitchFamily="2" charset="2"/>
              <a:buNone/>
            </a:pPr>
            <a:endParaRPr lang="en-US" dirty="0" smtClean="0">
              <a:latin typeface="Times New Roman" pitchFamily="18" charset="0"/>
            </a:endParaRPr>
          </a:p>
        </p:txBody>
      </p:sp>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4093</TotalTime>
  <Words>1949</Words>
  <Application>Microsoft Office PowerPoint</Application>
  <PresentationFormat>On-screen Show (4:3)</PresentationFormat>
  <Paragraphs>203</Paragraphs>
  <Slides>27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Tahoma</vt:lpstr>
      <vt:lpstr>Times New Roman</vt:lpstr>
      <vt:lpstr>Wingdings</vt:lpstr>
      <vt:lpstr>Blends</vt:lpstr>
      <vt:lpstr>PowerPoint Presentation</vt:lpstr>
      <vt:lpstr>PowerPoint Presentation</vt:lpstr>
      <vt:lpstr>PowerPoint Presentation</vt:lpstr>
      <vt:lpstr>Key Changes</vt:lpstr>
      <vt:lpstr>PowerPoint Presentation</vt:lpstr>
      <vt:lpstr>What has NOT changed</vt:lpstr>
      <vt:lpstr>What has NOT changed?</vt:lpstr>
      <vt:lpstr>Exemption Changes</vt:lpstr>
      <vt:lpstr>Exempt-Category 1</vt:lpstr>
      <vt:lpstr>Exempt-Category 1</vt:lpstr>
      <vt:lpstr>Exempt-Category 2</vt:lpstr>
      <vt:lpstr>Exempt-Category 2</vt:lpstr>
      <vt:lpstr>Exempt-Category 2</vt:lpstr>
      <vt:lpstr>Exempt-Category 2</vt:lpstr>
      <vt:lpstr>Exempt-Category 3</vt:lpstr>
      <vt:lpstr>Exempt-Category 3</vt:lpstr>
      <vt:lpstr>Exempt-Category 3</vt:lpstr>
      <vt:lpstr>Exempt-Category 3</vt:lpstr>
      <vt:lpstr>Exempt-Category 4</vt:lpstr>
      <vt:lpstr>Exempt-Category 5</vt:lpstr>
      <vt:lpstr>Exempt-Categories 6, 7, and 8</vt:lpstr>
      <vt:lpstr>Informed Consent Changes</vt:lpstr>
      <vt:lpstr>Informed Consent Changes</vt:lpstr>
      <vt:lpstr>Informed Consent</vt:lpstr>
      <vt:lpstr>Informed Consent</vt:lpstr>
      <vt:lpstr>Applications and Consent Templates</vt:lpstr>
      <vt:lpstr>Where do I go for help?</vt:lpstr>
    </vt:vector>
  </TitlesOfParts>
  <Company>Syracuse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the Institutional Review Board and What Are My Responsibilities  As a Graduate Student at  Syracuse University?</dc:title>
  <dc:creator>ospoff</dc:creator>
  <cp:lastModifiedBy>Jeanne D Diederich</cp:lastModifiedBy>
  <cp:revision>206</cp:revision>
  <dcterms:created xsi:type="dcterms:W3CDTF">2004-10-11T13:00:35Z</dcterms:created>
  <dcterms:modified xsi:type="dcterms:W3CDTF">2019-04-03T13:16:35Z</dcterms:modified>
</cp:coreProperties>
</file>